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3"/>
  </p:notesMasterIdLst>
  <p:sldIdLst>
    <p:sldId id="321" r:id="rId2"/>
    <p:sldId id="326" r:id="rId3"/>
    <p:sldId id="331" r:id="rId4"/>
    <p:sldId id="322" r:id="rId5"/>
    <p:sldId id="323" r:id="rId6"/>
    <p:sldId id="324" r:id="rId7"/>
    <p:sldId id="325" r:id="rId8"/>
    <p:sldId id="327" r:id="rId9"/>
    <p:sldId id="329" r:id="rId10"/>
    <p:sldId id="332" r:id="rId11"/>
    <p:sldId id="328" r:id="rId12"/>
  </p:sldIdLst>
  <p:sldSz cx="9144000" cy="6858000" type="screen4x3"/>
  <p:notesSz cx="6858000" cy="9144000"/>
  <p:defaultTextStyle>
    <a:defPPr>
      <a:defRPr lang="de-DE"/>
    </a:defPPr>
    <a:lvl1pPr algn="ctr" rtl="0" fontAlgn="base">
      <a:spcBef>
        <a:spcPct val="0"/>
      </a:spcBef>
      <a:spcAft>
        <a:spcPct val="0"/>
      </a:spcAft>
      <a:defRPr sz="4400" kern="1200">
        <a:solidFill>
          <a:schemeClr val="tx2"/>
        </a:solidFill>
        <a:latin typeface="Arial" charset="0"/>
        <a:ea typeface="ＭＳ Ｐゴシック" charset="0"/>
        <a:cs typeface="ＭＳ Ｐゴシック" charset="0"/>
      </a:defRPr>
    </a:lvl1pPr>
    <a:lvl2pPr marL="4572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2pPr>
    <a:lvl3pPr marL="9144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3pPr>
    <a:lvl4pPr marL="13716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4pPr>
    <a:lvl5pPr marL="18288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5pPr>
    <a:lvl6pPr marL="2286000" algn="l" defTabSz="457200" rtl="0" eaLnBrk="1" latinLnBrk="0" hangingPunct="1">
      <a:defRPr sz="4400" kern="1200">
        <a:solidFill>
          <a:schemeClr val="tx2"/>
        </a:solidFill>
        <a:latin typeface="Arial" charset="0"/>
        <a:ea typeface="ＭＳ Ｐゴシック" charset="0"/>
        <a:cs typeface="ＭＳ Ｐゴシック" charset="0"/>
      </a:defRPr>
    </a:lvl6pPr>
    <a:lvl7pPr marL="2743200" algn="l" defTabSz="457200" rtl="0" eaLnBrk="1" latinLnBrk="0" hangingPunct="1">
      <a:defRPr sz="4400" kern="1200">
        <a:solidFill>
          <a:schemeClr val="tx2"/>
        </a:solidFill>
        <a:latin typeface="Arial" charset="0"/>
        <a:ea typeface="ＭＳ Ｐゴシック" charset="0"/>
        <a:cs typeface="ＭＳ Ｐゴシック" charset="0"/>
      </a:defRPr>
    </a:lvl7pPr>
    <a:lvl8pPr marL="3200400" algn="l" defTabSz="457200" rtl="0" eaLnBrk="1" latinLnBrk="0" hangingPunct="1">
      <a:defRPr sz="4400" kern="1200">
        <a:solidFill>
          <a:schemeClr val="tx2"/>
        </a:solidFill>
        <a:latin typeface="Arial" charset="0"/>
        <a:ea typeface="ＭＳ Ｐゴシック" charset="0"/>
        <a:cs typeface="ＭＳ Ｐゴシック" charset="0"/>
      </a:defRPr>
    </a:lvl8pPr>
    <a:lvl9pPr marL="3657600" algn="l" defTabSz="457200" rtl="0" eaLnBrk="1" latinLnBrk="0" hangingPunct="1">
      <a:defRPr sz="4400" kern="1200">
        <a:solidFill>
          <a:schemeClr val="tx2"/>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1728">
          <p15:clr>
            <a:srgbClr val="A4A3A4"/>
          </p15:clr>
        </p15:guide>
        <p15:guide id="2" orient="horz" pos="432">
          <p15:clr>
            <a:srgbClr val="A4A3A4"/>
          </p15:clr>
        </p15:guide>
        <p15:guide id="3" orient="horz" pos="819">
          <p15:clr>
            <a:srgbClr val="A4A3A4"/>
          </p15:clr>
        </p15:guide>
        <p15:guide id="4" orient="horz" pos="1344">
          <p15:clr>
            <a:srgbClr val="A4A3A4"/>
          </p15:clr>
        </p15:guide>
        <p15:guide id="5" orient="horz" pos="2160">
          <p15:clr>
            <a:srgbClr val="A4A3A4"/>
          </p15:clr>
        </p15:guide>
        <p15:guide id="6" orient="horz" pos="3888">
          <p15:clr>
            <a:srgbClr val="A4A3A4"/>
          </p15:clr>
        </p15:guide>
        <p15:guide id="7" orient="horz" pos="2592">
          <p15:clr>
            <a:srgbClr val="A4A3A4"/>
          </p15:clr>
        </p15:guide>
        <p15:guide id="8" orient="horz" pos="3024">
          <p15:clr>
            <a:srgbClr val="A4A3A4"/>
          </p15:clr>
        </p15:guide>
        <p15:guide id="9" orient="horz" pos="3456">
          <p15:clr>
            <a:srgbClr val="A4A3A4"/>
          </p15:clr>
        </p15:guide>
        <p15:guide id="10" orient="horz" pos="240">
          <p15:clr>
            <a:srgbClr val="A4A3A4"/>
          </p15:clr>
        </p15:guide>
        <p15:guide id="11" orient="horz" pos="4032">
          <p15:clr>
            <a:srgbClr val="A4A3A4"/>
          </p15:clr>
        </p15:guide>
        <p15:guide id="12">
          <p15:clr>
            <a:srgbClr val="A4A3A4"/>
          </p15:clr>
        </p15:guide>
        <p15:guide id="13" pos="1584">
          <p15:clr>
            <a:srgbClr val="A4A3A4"/>
          </p15:clr>
        </p15:guide>
        <p15:guide id="14" pos="2112">
          <p15:clr>
            <a:srgbClr val="A4A3A4"/>
          </p15:clr>
        </p15:guide>
        <p15:guide id="15" pos="1056">
          <p15:clr>
            <a:srgbClr val="A4A3A4"/>
          </p15:clr>
        </p15:guide>
        <p15:guide id="16" pos="2640">
          <p15:clr>
            <a:srgbClr val="A4A3A4"/>
          </p15:clr>
        </p15:guide>
        <p15:guide id="17" pos="3168">
          <p15:clr>
            <a:srgbClr val="A4A3A4"/>
          </p15:clr>
        </p15:guide>
        <p15:guide id="18" pos="528">
          <p15:clr>
            <a:srgbClr val="A4A3A4"/>
          </p15:clr>
        </p15:guide>
        <p15:guide id="19" pos="3696">
          <p15:clr>
            <a:srgbClr val="A4A3A4"/>
          </p15:clr>
        </p15:guide>
        <p15:guide id="20" pos="4224">
          <p15:clr>
            <a:srgbClr val="A4A3A4"/>
          </p15:clr>
        </p15:guide>
        <p15:guide id="21" pos="4752">
          <p15:clr>
            <a:srgbClr val="A4A3A4"/>
          </p15:clr>
        </p15:guide>
        <p15:guide id="22" pos="5280">
          <p15:clr>
            <a:srgbClr val="A4A3A4"/>
          </p15:clr>
        </p15:guide>
        <p15:guide id="23" pos="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7BE0E"/>
    <a:srgbClr val="CCFF33"/>
    <a:srgbClr val="9A9FA3"/>
    <a:srgbClr val="96BE0D"/>
    <a:srgbClr val="797F82"/>
    <a:srgbClr val="EB0C6E"/>
    <a:srgbClr val="B90056"/>
    <a:srgbClr val="5B7712"/>
    <a:srgbClr val="62973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18" autoAdjust="0"/>
    <p:restoredTop sz="90929"/>
  </p:normalViewPr>
  <p:slideViewPr>
    <p:cSldViewPr>
      <p:cViewPr varScale="1">
        <p:scale>
          <a:sx n="151" d="100"/>
          <a:sy n="151" d="100"/>
        </p:scale>
        <p:origin x="-2394" y="-90"/>
      </p:cViewPr>
      <p:guideLst>
        <p:guide orient="horz" pos="1728"/>
        <p:guide orient="horz" pos="432"/>
        <p:guide orient="horz" pos="819"/>
        <p:guide orient="horz" pos="1344"/>
        <p:guide orient="horz" pos="2160"/>
        <p:guide orient="horz" pos="3888"/>
        <p:guide orient="horz" pos="2592"/>
        <p:guide orient="horz" pos="3024"/>
        <p:guide orient="horz" pos="3456"/>
        <p:guide orient="horz" pos="240"/>
        <p:guide orient="horz" pos="4032"/>
        <p:guide/>
        <p:guide pos="1584"/>
        <p:guide pos="2112"/>
        <p:guide pos="1056"/>
        <p:guide pos="2640"/>
        <p:guide pos="3168"/>
        <p:guide pos="528"/>
        <p:guide pos="3696"/>
        <p:guide pos="4224"/>
        <p:guide pos="4752"/>
        <p:guide pos="5280"/>
        <p:guide pos="240"/>
      </p:guideLst>
    </p:cSldViewPr>
  </p:slideViewPr>
  <p:outlineViewPr>
    <p:cViewPr>
      <p:scale>
        <a:sx n="75" d="100"/>
        <a:sy n="75"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a:defRPr sz="1200"/>
            </a:lvl1pPr>
          </a:lstStyle>
          <a:p>
            <a:endParaRPr lang="de-DE"/>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r">
              <a:defRPr sz="1200"/>
            </a:lvl1pPr>
          </a:lstStyle>
          <a:p>
            <a:endParaRPr lang="de-DE"/>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DAA1F2AD-E131-F745-AB2E-E962E4E3C0D1}" type="slidenum">
              <a:rPr lang="de-DE"/>
              <a:pPr/>
              <a:t>‹Nr.›</a:t>
            </a:fld>
            <a:endParaRPr lang="de-DE"/>
          </a:p>
        </p:txBody>
      </p:sp>
    </p:spTree>
    <p:extLst>
      <p:ext uri="{BB962C8B-B14F-4D97-AF65-F5344CB8AC3E}">
        <p14:creationId xmlns:p14="http://schemas.microsoft.com/office/powerpoint/2010/main" xmlns="" val="5605871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F8F959-916A-B544-9FA3-C64C403BB6D4}" type="slidenum">
              <a:rPr lang="de-DE"/>
              <a:pPr/>
              <a:t>1</a:t>
            </a:fld>
            <a:endParaRPr lang="de-DE"/>
          </a:p>
        </p:txBody>
      </p:sp>
      <p:sp>
        <p:nvSpPr>
          <p:cNvPr id="40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9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10</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11</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xmlns="" val="376432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F1A4C6-5140-FC4F-B5B4-2BBCB8D72372}" type="slidenum">
              <a:rPr lang="de-DE"/>
              <a:pPr/>
              <a:t>2</a:t>
            </a:fld>
            <a:endParaRPr lang="de-DE"/>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3</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4</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xmlns="" val="364983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5</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xmlns="" val="2691413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6</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xmlns="" val="2928053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7</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xmlns="" val="3764320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F1A4C6-5140-FC4F-B5B4-2BBCB8D72372}" type="slidenum">
              <a:rPr lang="de-DE"/>
              <a:pPr/>
              <a:t>8</a:t>
            </a:fld>
            <a:endParaRPr lang="de-DE"/>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A03A-734C-4740-B5B1-88F50072822D}" type="slidenum">
              <a:rPr lang="de-DE"/>
              <a:pPr/>
              <a:t>9</a:t>
            </a:fld>
            <a:endParaRPr lang="de-DE"/>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9227" name="Picture 11" descr="logo_fh"/>
          <p:cNvPicPr>
            <a:picLocks noChangeAspect="1" noChangeArrowheads="1"/>
          </p:cNvPicPr>
          <p:nvPr userDrawn="1"/>
        </p:nvPicPr>
        <p:blipFill rotWithShape="1">
          <a:blip r:embed="rId2">
            <a:extLst>
              <a:ext uri="{28A0092B-C50C-407E-A947-70E740481C1C}">
                <a14:useLocalDpi xmlns:a14="http://schemas.microsoft.com/office/drawing/2010/main" xmlns="" val="0"/>
              </a:ext>
            </a:extLst>
          </a:blip>
          <a:srcRect/>
          <a:stretch/>
        </p:blipFill>
        <p:spPr bwMode="auto">
          <a:xfrm>
            <a:off x="-1692696" y="-1409700"/>
            <a:ext cx="12580938" cy="11049000"/>
          </a:xfrm>
          <a:prstGeom prst="rect">
            <a:avLst/>
          </a:prstGeom>
          <a:noFill/>
          <a:extLst>
            <a:ext uri="{909E8E84-426E-40dd-AFC4-6F175D3DCCD1}">
              <a14:hiddenFill xmlns="" xmlns:a14="http://schemas.microsoft.com/office/drawing/2010/main">
                <a:solidFill>
                  <a:srgbClr val="FFFFFF"/>
                </a:solidFill>
              </a14:hiddenFill>
            </a:ext>
          </a:extLst>
        </p:spPr>
      </p:pic>
      <p:sp>
        <p:nvSpPr>
          <p:cNvPr id="9219" name="Rectangle 3"/>
          <p:cNvSpPr>
            <a:spLocks noGrp="1" noChangeAspect="1" noChangeArrowheads="1"/>
          </p:cNvSpPr>
          <p:nvPr>
            <p:ph type="ctrTitle"/>
          </p:nvPr>
        </p:nvSpPr>
        <p:spPr>
          <a:xfrm>
            <a:off x="838200" y="2286000"/>
            <a:ext cx="7772400" cy="1143000"/>
          </a:xfrm>
          <a:extLst>
            <a:ext uri="{91240B29-F687-4f45-9708-019B960494DF}">
              <a14:hiddenLine xmlns="" xmlns:a14="http://schemas.microsoft.com/office/drawing/2010/main" w="9525">
                <a:solidFill>
                  <a:schemeClr val="tx1"/>
                </a:solidFill>
                <a:miter lim="800000"/>
                <a:headEnd/>
                <a:tailEnd/>
              </a14:hiddenLine>
            </a:ext>
          </a:extLst>
        </p:spPr>
        <p:txBody>
          <a:bodyPr/>
          <a:lstStyle>
            <a:lvl1pPr>
              <a:defRPr>
                <a:solidFill>
                  <a:schemeClr val="bg1"/>
                </a:solidFill>
              </a:defRPr>
            </a:lvl1pPr>
          </a:lstStyle>
          <a:p>
            <a:pPr lvl="0"/>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title style</a:t>
            </a:r>
          </a:p>
        </p:txBody>
      </p:sp>
      <p:pic>
        <p:nvPicPr>
          <p:cNvPr id="3" name="Bild 2" descr="HSM_Logo_T_weiss_klein_bold_regular.eps"/>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922412" y="863355"/>
            <a:ext cx="2857500" cy="889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CE457378-0D4B-D14B-83F9-8E793C585897}" type="datetime4">
              <a:rPr lang="de-DE"/>
              <a:pPr/>
              <a:t>23. August 2018</a:t>
            </a:fld>
            <a:r>
              <a:rPr lang="de-DE"/>
              <a:t>, Tag der offenen Türen</a:t>
            </a:r>
          </a:p>
        </p:txBody>
      </p:sp>
    </p:spTree>
    <p:extLst>
      <p:ext uri="{BB962C8B-B14F-4D97-AF65-F5344CB8AC3E}">
        <p14:creationId xmlns:p14="http://schemas.microsoft.com/office/powerpoint/2010/main" xmlns="" val="480076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0350" y="381000"/>
            <a:ext cx="2076450" cy="5745163"/>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381000" y="381000"/>
            <a:ext cx="6076950" cy="5745163"/>
          </a:xfrm>
          <a:prstGeom prst="rect">
            <a:avLst/>
          </a:prstGeo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2AFF3261-CE94-7D48-9F37-96FC0103385E}" type="datetime4">
              <a:rPr lang="de-DE"/>
              <a:pPr/>
              <a:t>23. August 2018</a:t>
            </a:fld>
            <a:r>
              <a:rPr lang="de-DE"/>
              <a:t>, Tag der offenen Türen</a:t>
            </a:r>
          </a:p>
        </p:txBody>
      </p:sp>
    </p:spTree>
    <p:extLst>
      <p:ext uri="{BB962C8B-B14F-4D97-AF65-F5344CB8AC3E}">
        <p14:creationId xmlns:p14="http://schemas.microsoft.com/office/powerpoint/2010/main" xmlns="" val="425106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381000" y="381000"/>
            <a:ext cx="7543800" cy="609600"/>
          </a:xfrm>
        </p:spPr>
        <p:txBody>
          <a:bodyPr/>
          <a:lstStyle/>
          <a:p>
            <a:r>
              <a:rPr lang="de-DE" smtClean="0"/>
              <a:t>Mastertitelformat bearbeiten</a:t>
            </a:r>
            <a:endParaRPr lang="de-DE"/>
          </a:p>
        </p:txBody>
      </p:sp>
      <p:sp>
        <p:nvSpPr>
          <p:cNvPr id="3" name="Textplatzhalter 2"/>
          <p:cNvSpPr>
            <a:spLocks noGrp="1"/>
          </p:cNvSpPr>
          <p:nvPr>
            <p:ph type="body" sz="half" idx="1"/>
          </p:nvPr>
        </p:nvSpPr>
        <p:spPr>
          <a:xfrm>
            <a:off x="457200" y="1600200"/>
            <a:ext cx="4038600" cy="4525963"/>
          </a:xfrm>
          <a:prstGeom prst="rect">
            <a:avLst/>
          </a:prstGeom>
        </p:spPr>
        <p:txBody>
          <a:bodyPr vert="horz"/>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iagrammplatzhalter 3"/>
          <p:cNvSpPr>
            <a:spLocks noGrp="1"/>
          </p:cNvSpPr>
          <p:nvPr>
            <p:ph type="chart" sz="half" idx="2"/>
          </p:nvPr>
        </p:nvSpPr>
        <p:spPr>
          <a:xfrm>
            <a:off x="4648200" y="1600200"/>
            <a:ext cx="4038600" cy="4525963"/>
          </a:xfrm>
          <a:prstGeom prst="rect">
            <a:avLst/>
          </a:prstGeom>
        </p:spPr>
        <p:txBody>
          <a:bodyPr vert="horz"/>
          <a:lstStyle/>
          <a:p>
            <a:endParaRPr lang="de-DE"/>
          </a:p>
        </p:txBody>
      </p:sp>
      <p:sp>
        <p:nvSpPr>
          <p:cNvPr id="6" name="Datumsplatzhalter 4"/>
          <p:cNvSpPr txBox="1">
            <a:spLocks/>
          </p:cNvSpPr>
          <p:nvPr userDrawn="1"/>
        </p:nvSpPr>
        <p:spPr bwMode="auto">
          <a:xfrm>
            <a:off x="4932040" y="6409681"/>
            <a:ext cx="3888432" cy="228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defPPr>
              <a:defRPr lang="de-DE"/>
            </a:defPPr>
            <a:lvl1pPr algn="r" rtl="0" eaLnBrk="0" fontAlgn="base" hangingPunct="0">
              <a:spcBef>
                <a:spcPct val="0"/>
              </a:spcBef>
              <a:spcAft>
                <a:spcPct val="0"/>
              </a:spcAft>
              <a:defRPr sz="900" kern="1200">
                <a:solidFill>
                  <a:srgbClr val="191919"/>
                </a:solidFill>
                <a:latin typeface="+mj-lt"/>
                <a:ea typeface="ＭＳ Ｐゴシック" charset="0"/>
                <a:cs typeface="ＭＳ Ｐゴシック" charset="0"/>
              </a:defRPr>
            </a:lvl1pPr>
            <a:lvl2pPr marL="4572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2pPr>
            <a:lvl3pPr marL="9144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3pPr>
            <a:lvl4pPr marL="13716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4pPr>
            <a:lvl5pPr marL="1828800" algn="ctr" rtl="0" fontAlgn="base">
              <a:spcBef>
                <a:spcPct val="0"/>
              </a:spcBef>
              <a:spcAft>
                <a:spcPct val="0"/>
              </a:spcAft>
              <a:defRPr sz="4400" kern="1200">
                <a:solidFill>
                  <a:schemeClr val="tx2"/>
                </a:solidFill>
                <a:latin typeface="Arial" charset="0"/>
                <a:ea typeface="ＭＳ Ｐゴシック" charset="0"/>
                <a:cs typeface="ＭＳ Ｐゴシック" charset="0"/>
              </a:defRPr>
            </a:lvl5pPr>
            <a:lvl6pPr marL="2286000" algn="l" defTabSz="457200" rtl="0" eaLnBrk="1" latinLnBrk="0" hangingPunct="1">
              <a:defRPr sz="4400" kern="1200">
                <a:solidFill>
                  <a:schemeClr val="tx2"/>
                </a:solidFill>
                <a:latin typeface="Arial" charset="0"/>
                <a:ea typeface="ＭＳ Ｐゴシック" charset="0"/>
                <a:cs typeface="ＭＳ Ｐゴシック" charset="0"/>
              </a:defRPr>
            </a:lvl6pPr>
            <a:lvl7pPr marL="2743200" algn="l" defTabSz="457200" rtl="0" eaLnBrk="1" latinLnBrk="0" hangingPunct="1">
              <a:defRPr sz="4400" kern="1200">
                <a:solidFill>
                  <a:schemeClr val="tx2"/>
                </a:solidFill>
                <a:latin typeface="Arial" charset="0"/>
                <a:ea typeface="ＭＳ Ｐゴシック" charset="0"/>
                <a:cs typeface="ＭＳ Ｐゴシック" charset="0"/>
              </a:defRPr>
            </a:lvl7pPr>
            <a:lvl8pPr marL="3200400" algn="l" defTabSz="457200" rtl="0" eaLnBrk="1" latinLnBrk="0" hangingPunct="1">
              <a:defRPr sz="4400" kern="1200">
                <a:solidFill>
                  <a:schemeClr val="tx2"/>
                </a:solidFill>
                <a:latin typeface="Arial" charset="0"/>
                <a:ea typeface="ＭＳ Ｐゴシック" charset="0"/>
                <a:cs typeface="ＭＳ Ｐゴシック" charset="0"/>
              </a:defRPr>
            </a:lvl8pPr>
            <a:lvl9pPr marL="3657600" algn="l" defTabSz="457200" rtl="0" eaLnBrk="1" latinLnBrk="0" hangingPunct="1">
              <a:defRPr sz="4400" kern="1200">
                <a:solidFill>
                  <a:schemeClr val="tx2"/>
                </a:solidFill>
                <a:latin typeface="Arial" charset="0"/>
                <a:ea typeface="ＭＳ Ｐゴシック" charset="0"/>
                <a:cs typeface="ＭＳ Ｐゴシック" charset="0"/>
              </a:defRPr>
            </a:lvl9pPr>
          </a:lstStyle>
          <a:p>
            <a:fld id="{658164DC-D76C-FE4C-8A77-08E616F05C4D}" type="datetime4">
              <a:rPr lang="de-DE" smtClean="0"/>
              <a:pPr/>
              <a:t>23. August 2018</a:t>
            </a:fld>
            <a:r>
              <a:rPr lang="de-DE" smtClean="0"/>
              <a:t>, Fußzeile</a:t>
            </a:r>
            <a:endParaRPr lang="de-DE" dirty="0" smtClean="0"/>
          </a:p>
        </p:txBody>
      </p:sp>
    </p:spTree>
    <p:extLst>
      <p:ext uri="{BB962C8B-B14F-4D97-AF65-F5344CB8AC3E}">
        <p14:creationId xmlns:p14="http://schemas.microsoft.com/office/powerpoint/2010/main" xmlns="" val="2360705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vert="horz"/>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63530DAB-28DC-EF47-947B-A8F676037D87}" type="datetime4">
              <a:rPr lang="de-DE"/>
              <a:pPr/>
              <a:t>23. August 2018</a:t>
            </a:fld>
            <a:r>
              <a:rPr lang="de-DE" dirty="0"/>
              <a:t>, </a:t>
            </a:r>
            <a:r>
              <a:rPr lang="de-DE" dirty="0" smtClean="0"/>
              <a:t>Fußzeile</a:t>
            </a:r>
            <a:endParaRPr lang="de-DE" dirty="0"/>
          </a:p>
        </p:txBody>
      </p:sp>
    </p:spTree>
    <p:extLst>
      <p:ext uri="{BB962C8B-B14F-4D97-AF65-F5344CB8AC3E}">
        <p14:creationId xmlns:p14="http://schemas.microsoft.com/office/powerpoint/2010/main" xmlns="" val="137360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C13978FE-4A57-C448-89B7-C24A3AA9A298}" type="datetime4">
              <a:rPr lang="de-DE"/>
              <a:pPr/>
              <a:t>23. August 2018</a:t>
            </a:fld>
            <a:r>
              <a:rPr lang="de-DE" dirty="0"/>
              <a:t>, </a:t>
            </a:r>
            <a:r>
              <a:rPr lang="de-DE" dirty="0" smtClean="0"/>
              <a:t>Fußzeile</a:t>
            </a:r>
            <a:endParaRPr lang="de-DE" dirty="0"/>
          </a:p>
        </p:txBody>
      </p:sp>
    </p:spTree>
    <p:extLst>
      <p:ext uri="{BB962C8B-B14F-4D97-AF65-F5344CB8AC3E}">
        <p14:creationId xmlns:p14="http://schemas.microsoft.com/office/powerpoint/2010/main" xmlns="" val="18537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4932040" y="6409681"/>
            <a:ext cx="3888432" cy="230832"/>
          </a:xfrm>
        </p:spPr>
        <p:txBody>
          <a:bodyPr/>
          <a:lstStyle>
            <a:lvl1pPr>
              <a:defRPr/>
            </a:lvl1pPr>
          </a:lstStyle>
          <a:p>
            <a:fld id="{1926A9D6-9BEF-9D4E-B26A-09754FC2FFA7}" type="datetime4">
              <a:rPr lang="de-DE" smtClean="0"/>
              <a:pPr/>
              <a:t>23. August 2018</a:t>
            </a:fld>
            <a:r>
              <a:rPr lang="de-DE" dirty="0" smtClean="0"/>
              <a:t>, Fußzeile</a:t>
            </a:r>
          </a:p>
        </p:txBody>
      </p:sp>
    </p:spTree>
    <p:extLst>
      <p:ext uri="{BB962C8B-B14F-4D97-AF65-F5344CB8AC3E}">
        <p14:creationId xmlns:p14="http://schemas.microsoft.com/office/powerpoint/2010/main" xmlns="" val="4067600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86655" y="377308"/>
            <a:ext cx="8229600" cy="1143000"/>
          </a:xfrm>
        </p:spPr>
        <p:txBody>
          <a:bodyPr/>
          <a:lstStyle>
            <a:lvl1pPr>
              <a:defRPr/>
            </a:lvl1pPr>
          </a:lstStyle>
          <a:p>
            <a:r>
              <a:rPr lang="de-DE" dirty="0" smtClean="0"/>
              <a:t>Mastertitelformat bearbeiten</a:t>
            </a:r>
            <a:endParaRPr lang="de-DE" dirty="0"/>
          </a:p>
        </p:txBody>
      </p:sp>
      <p:sp>
        <p:nvSpPr>
          <p:cNvPr id="3" name="Textplatzhalt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4932040" y="6409681"/>
            <a:ext cx="3888432" cy="230832"/>
          </a:xfrm>
        </p:spPr>
        <p:txBody>
          <a:bodyPr/>
          <a:lstStyle>
            <a:lvl1pPr>
              <a:defRPr/>
            </a:lvl1pPr>
          </a:lstStyle>
          <a:p>
            <a:fld id="{2FFEA69E-16B7-2B42-9587-6189E1CB4033}" type="datetime4">
              <a:rPr lang="de-DE" smtClean="0"/>
              <a:pPr/>
              <a:t>23. August 2018</a:t>
            </a:fld>
            <a:r>
              <a:rPr lang="de-DE" dirty="0" smtClean="0"/>
              <a:t>, Fußzeile</a:t>
            </a:r>
          </a:p>
        </p:txBody>
      </p:sp>
    </p:spTree>
    <p:extLst>
      <p:ext uri="{BB962C8B-B14F-4D97-AF65-F5344CB8AC3E}">
        <p14:creationId xmlns:p14="http://schemas.microsoft.com/office/powerpoint/2010/main" xmlns="" val="264112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lvl1pPr>
              <a:defRPr/>
            </a:lvl1pPr>
          </a:lstStyle>
          <a:p>
            <a:fld id="{A4CA1F29-9C76-CA49-B9CB-0D2C0D729DE2}" type="datetime4">
              <a:rPr lang="de-DE"/>
              <a:pPr/>
              <a:t>23. August 2018</a:t>
            </a:fld>
            <a:r>
              <a:rPr lang="de-DE" dirty="0"/>
              <a:t>, </a:t>
            </a:r>
            <a:r>
              <a:rPr lang="de-DE" dirty="0" smtClean="0"/>
              <a:t>Fußzeile</a:t>
            </a:r>
          </a:p>
        </p:txBody>
      </p:sp>
    </p:spTree>
    <p:extLst>
      <p:ext uri="{BB962C8B-B14F-4D97-AF65-F5344CB8AC3E}">
        <p14:creationId xmlns:p14="http://schemas.microsoft.com/office/powerpoint/2010/main" xmlns="" val="172099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F2DC84F3-0A77-1E45-8F1F-32556985CE3B}" type="datetime4">
              <a:rPr lang="de-DE"/>
              <a:pPr/>
              <a:t>23. August 2018</a:t>
            </a:fld>
            <a:r>
              <a:rPr lang="de-DE" dirty="0"/>
              <a:t>, </a:t>
            </a:r>
            <a:r>
              <a:rPr lang="de-DE" dirty="0" smtClean="0"/>
              <a:t>Fußzeile</a:t>
            </a:r>
          </a:p>
        </p:txBody>
      </p:sp>
    </p:spTree>
    <p:extLst>
      <p:ext uri="{BB962C8B-B14F-4D97-AF65-F5344CB8AC3E}">
        <p14:creationId xmlns:p14="http://schemas.microsoft.com/office/powerpoint/2010/main" xmlns="" val="1917694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a:lvl1pPr>
          </a:lstStyle>
          <a:p>
            <a:fld id="{85402AE3-1C8E-9D43-91EF-B7B73AD8ECDE}" type="datetime4">
              <a:rPr lang="de-DE"/>
              <a:pPr/>
              <a:t>23. August 2018</a:t>
            </a:fld>
            <a:r>
              <a:rPr lang="de-DE" dirty="0"/>
              <a:t>, </a:t>
            </a:r>
            <a:r>
              <a:rPr lang="de-DE" dirty="0" smtClean="0"/>
              <a:t>Fußzeile</a:t>
            </a:r>
          </a:p>
        </p:txBody>
      </p:sp>
    </p:spTree>
    <p:extLst>
      <p:ext uri="{BB962C8B-B14F-4D97-AF65-F5344CB8AC3E}">
        <p14:creationId xmlns:p14="http://schemas.microsoft.com/office/powerpoint/2010/main" xmlns="" val="2266896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a:lvl1pPr>
          </a:lstStyle>
          <a:p>
            <a:fld id="{658164DC-D76C-FE4C-8A77-08E616F05C4D}" type="datetime4">
              <a:rPr lang="de-DE"/>
              <a:pPr/>
              <a:t>23. August 2018</a:t>
            </a:fld>
            <a:r>
              <a:rPr lang="de-DE" dirty="0"/>
              <a:t>, </a:t>
            </a:r>
            <a:r>
              <a:rPr lang="de-DE" dirty="0" smtClean="0"/>
              <a:t>Fußzeile</a:t>
            </a:r>
          </a:p>
        </p:txBody>
      </p:sp>
    </p:spTree>
    <p:extLst>
      <p:ext uri="{BB962C8B-B14F-4D97-AF65-F5344CB8AC3E}">
        <p14:creationId xmlns:p14="http://schemas.microsoft.com/office/powerpoint/2010/main" xmlns="" val="1900001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381000" y="381000"/>
            <a:ext cx="7543800" cy="609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B20253"/>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Click to edit Master title style</a:t>
            </a:r>
          </a:p>
        </p:txBody>
      </p:sp>
      <p:sp>
        <p:nvSpPr>
          <p:cNvPr id="1028" name="Rectangle 4"/>
          <p:cNvSpPr>
            <a:spLocks noGrp="1" noChangeArrowheads="1"/>
          </p:cNvSpPr>
          <p:nvPr>
            <p:ph type="dt" sz="half" idx="2"/>
          </p:nvPr>
        </p:nvSpPr>
        <p:spPr bwMode="auto">
          <a:xfrm>
            <a:off x="4932040" y="6409681"/>
            <a:ext cx="3888432" cy="228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r" eaLnBrk="0" hangingPunct="0">
              <a:defRPr sz="900">
                <a:solidFill>
                  <a:srgbClr val="191919"/>
                </a:solidFill>
                <a:latin typeface="+mj-lt"/>
              </a:defRPr>
            </a:lvl1pPr>
          </a:lstStyle>
          <a:p>
            <a:fld id="{51F8A9BD-9C3C-C341-96C4-F4A0C4165C4C}" type="datetime4">
              <a:rPr lang="de-DE" smtClean="0"/>
              <a:pPr/>
              <a:t>23. August 2018</a:t>
            </a:fld>
            <a:r>
              <a:rPr lang="de-DE" dirty="0" smtClean="0"/>
              <a:t>, Fußzeile</a:t>
            </a:r>
            <a:endParaRPr lang="de-DE" dirty="0"/>
          </a:p>
        </p:txBody>
      </p:sp>
      <p:pic>
        <p:nvPicPr>
          <p:cNvPr id="5" name="Bild 4" descr="HSM_Logo_T_gruen_lang.eps"/>
          <p:cNvPicPr>
            <a:picLocks noChangeAspect="1"/>
          </p:cNvPicPr>
          <p:nvPr userDrawn="1"/>
        </p:nvPicPr>
        <p:blipFill>
          <a:blip r:embed="rId14">
            <a:extLst>
              <a:ext uri="{28A0092B-C50C-407E-A947-70E740481C1C}">
                <a14:useLocalDpi xmlns:a14="http://schemas.microsoft.com/office/drawing/2010/main" xmlns="" val="0"/>
              </a:ext>
            </a:extLst>
          </a:blip>
          <a:stretch>
            <a:fillRect/>
          </a:stretch>
        </p:blipFill>
        <p:spPr>
          <a:xfrm>
            <a:off x="395536" y="6417352"/>
            <a:ext cx="4139999" cy="180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p:txStyles>
    <p:titleStyle>
      <a:lvl1pPr algn="l" rtl="0" fontAlgn="base">
        <a:spcBef>
          <a:spcPct val="0"/>
        </a:spcBef>
        <a:spcAft>
          <a:spcPct val="0"/>
        </a:spcAft>
        <a:defRPr sz="3600">
          <a:solidFill>
            <a:srgbClr val="62973A"/>
          </a:solidFill>
          <a:latin typeface="+mj-lt"/>
          <a:ea typeface="+mj-ea"/>
          <a:cs typeface="+mj-cs"/>
        </a:defRPr>
      </a:lvl1pPr>
      <a:lvl2pPr algn="l" rtl="0" fontAlgn="base">
        <a:spcBef>
          <a:spcPct val="0"/>
        </a:spcBef>
        <a:spcAft>
          <a:spcPct val="0"/>
        </a:spcAft>
        <a:defRPr sz="3600">
          <a:solidFill>
            <a:srgbClr val="62973A"/>
          </a:solidFill>
          <a:latin typeface="Georgia" charset="0"/>
          <a:ea typeface="ＭＳ Ｐゴシック" charset="0"/>
          <a:cs typeface="ＭＳ Ｐゴシック" charset="0"/>
        </a:defRPr>
      </a:lvl2pPr>
      <a:lvl3pPr algn="l" rtl="0" fontAlgn="base">
        <a:spcBef>
          <a:spcPct val="0"/>
        </a:spcBef>
        <a:spcAft>
          <a:spcPct val="0"/>
        </a:spcAft>
        <a:defRPr sz="3600">
          <a:solidFill>
            <a:srgbClr val="62973A"/>
          </a:solidFill>
          <a:latin typeface="Georgia" charset="0"/>
          <a:ea typeface="ＭＳ Ｐゴシック" charset="0"/>
          <a:cs typeface="ＭＳ Ｐゴシック" charset="0"/>
        </a:defRPr>
      </a:lvl3pPr>
      <a:lvl4pPr algn="l" rtl="0" fontAlgn="base">
        <a:spcBef>
          <a:spcPct val="0"/>
        </a:spcBef>
        <a:spcAft>
          <a:spcPct val="0"/>
        </a:spcAft>
        <a:defRPr sz="3600">
          <a:solidFill>
            <a:srgbClr val="62973A"/>
          </a:solidFill>
          <a:latin typeface="Georgia" charset="0"/>
          <a:ea typeface="ＭＳ Ｐゴシック" charset="0"/>
          <a:cs typeface="ＭＳ Ｐゴシック" charset="0"/>
        </a:defRPr>
      </a:lvl4pPr>
      <a:lvl5pPr algn="l" rtl="0" fontAlgn="base">
        <a:spcBef>
          <a:spcPct val="0"/>
        </a:spcBef>
        <a:spcAft>
          <a:spcPct val="0"/>
        </a:spcAft>
        <a:defRPr sz="3600">
          <a:solidFill>
            <a:srgbClr val="62973A"/>
          </a:solidFill>
          <a:latin typeface="Georgia" charset="0"/>
          <a:ea typeface="ＭＳ Ｐゴシック" charset="0"/>
          <a:cs typeface="ＭＳ Ｐゴシック" charset="0"/>
        </a:defRPr>
      </a:lvl5pPr>
      <a:lvl6pPr marL="457200" algn="l" rtl="0" fontAlgn="base">
        <a:spcBef>
          <a:spcPct val="0"/>
        </a:spcBef>
        <a:spcAft>
          <a:spcPct val="0"/>
        </a:spcAft>
        <a:defRPr sz="3600">
          <a:solidFill>
            <a:srgbClr val="62973A"/>
          </a:solidFill>
          <a:latin typeface="Georgia" charset="0"/>
          <a:ea typeface="ＭＳ Ｐゴシック" charset="0"/>
          <a:cs typeface="ＭＳ Ｐゴシック" charset="0"/>
        </a:defRPr>
      </a:lvl6pPr>
      <a:lvl7pPr marL="914400" algn="l" rtl="0" fontAlgn="base">
        <a:spcBef>
          <a:spcPct val="0"/>
        </a:spcBef>
        <a:spcAft>
          <a:spcPct val="0"/>
        </a:spcAft>
        <a:defRPr sz="3600">
          <a:solidFill>
            <a:srgbClr val="62973A"/>
          </a:solidFill>
          <a:latin typeface="Georgia" charset="0"/>
          <a:ea typeface="ＭＳ Ｐゴシック" charset="0"/>
          <a:cs typeface="ＭＳ Ｐゴシック" charset="0"/>
        </a:defRPr>
      </a:lvl7pPr>
      <a:lvl8pPr marL="1371600" algn="l" rtl="0" fontAlgn="base">
        <a:spcBef>
          <a:spcPct val="0"/>
        </a:spcBef>
        <a:spcAft>
          <a:spcPct val="0"/>
        </a:spcAft>
        <a:defRPr sz="3600">
          <a:solidFill>
            <a:srgbClr val="62973A"/>
          </a:solidFill>
          <a:latin typeface="Georgia" charset="0"/>
          <a:ea typeface="ＭＳ Ｐゴシック" charset="0"/>
          <a:cs typeface="ＭＳ Ｐゴシック" charset="0"/>
        </a:defRPr>
      </a:lvl8pPr>
      <a:lvl9pPr marL="1828800" algn="l" rtl="0" fontAlgn="base">
        <a:spcBef>
          <a:spcPct val="0"/>
        </a:spcBef>
        <a:spcAft>
          <a:spcPct val="0"/>
        </a:spcAft>
        <a:defRPr sz="3600">
          <a:solidFill>
            <a:srgbClr val="62973A"/>
          </a:solidFill>
          <a:latin typeface="Georgia"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562100" indent="-228600" algn="l" rtl="0" fontAlgn="base">
        <a:spcBef>
          <a:spcPct val="20000"/>
        </a:spcBef>
        <a:spcAft>
          <a:spcPct val="0"/>
        </a:spcAft>
        <a:buChar char="–"/>
        <a:defRPr sz="2000">
          <a:solidFill>
            <a:schemeClr val="tx1"/>
          </a:solidFill>
          <a:latin typeface="+mn-lt"/>
          <a:ea typeface="+mn-ea"/>
        </a:defRPr>
      </a:lvl4pPr>
      <a:lvl5pPr marL="1981200" indent="-228600" algn="l" rtl="0" fontAlgn="base">
        <a:spcBef>
          <a:spcPct val="20000"/>
        </a:spcBef>
        <a:spcAft>
          <a:spcPct val="0"/>
        </a:spcAft>
        <a:buChar char="»"/>
        <a:defRPr sz="2000">
          <a:solidFill>
            <a:schemeClr val="tx1"/>
          </a:solidFill>
          <a:latin typeface="+mn-lt"/>
          <a:ea typeface="+mn-ea"/>
        </a:defRPr>
      </a:lvl5pPr>
      <a:lvl6pPr marL="2438400" indent="-228600" algn="l" rtl="0" fontAlgn="base">
        <a:spcBef>
          <a:spcPct val="20000"/>
        </a:spcBef>
        <a:spcAft>
          <a:spcPct val="0"/>
        </a:spcAft>
        <a:buChar char="»"/>
        <a:defRPr sz="2000">
          <a:solidFill>
            <a:schemeClr val="tx1"/>
          </a:solidFill>
          <a:latin typeface="+mn-lt"/>
          <a:ea typeface="+mn-ea"/>
        </a:defRPr>
      </a:lvl6pPr>
      <a:lvl7pPr marL="2895600" indent="-228600" algn="l" rtl="0" fontAlgn="base">
        <a:spcBef>
          <a:spcPct val="20000"/>
        </a:spcBef>
        <a:spcAft>
          <a:spcPct val="0"/>
        </a:spcAft>
        <a:buChar char="»"/>
        <a:defRPr sz="2000">
          <a:solidFill>
            <a:schemeClr val="tx1"/>
          </a:solidFill>
          <a:latin typeface="+mn-lt"/>
          <a:ea typeface="+mn-ea"/>
        </a:defRPr>
      </a:lvl7pPr>
      <a:lvl8pPr marL="3352800" indent="-228600" algn="l" rtl="0" fontAlgn="base">
        <a:spcBef>
          <a:spcPct val="20000"/>
        </a:spcBef>
        <a:spcAft>
          <a:spcPct val="0"/>
        </a:spcAft>
        <a:buChar char="»"/>
        <a:defRPr sz="2000">
          <a:solidFill>
            <a:schemeClr val="tx1"/>
          </a:solidFill>
          <a:latin typeface="+mn-lt"/>
          <a:ea typeface="+mn-ea"/>
        </a:defRPr>
      </a:lvl8pPr>
      <a:lvl9pPr marL="38100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spect="1" noChangeArrowheads="1"/>
          </p:cNvSpPr>
          <p:nvPr>
            <p:ph type="ctrTitle"/>
          </p:nvPr>
        </p:nvSpPr>
        <p:spPr>
          <a:xfrm>
            <a:off x="838200" y="2057400"/>
            <a:ext cx="7772400" cy="762000"/>
          </a:xfrm>
        </p:spPr>
        <p:txBody>
          <a:bodyPr/>
          <a:lstStyle/>
          <a:p>
            <a:r>
              <a:rPr lang="en-US" sz="4000" dirty="0" smtClean="0"/>
              <a:t>Changes in </a:t>
            </a:r>
            <a:r>
              <a:rPr lang="en-US" sz="4000" dirty="0" err="1" smtClean="0"/>
              <a:t>s</a:t>
            </a:r>
            <a:r>
              <a:rPr lang="en-US" sz="4000" dirty="0" err="1" smtClean="0"/>
              <a:t>emantical</a:t>
            </a:r>
            <a:r>
              <a:rPr lang="en-US" sz="4000" dirty="0" smtClean="0"/>
              <a:t> </a:t>
            </a:r>
            <a:r>
              <a:rPr lang="en-US" sz="4000" dirty="0" smtClean="0"/>
              <a:t>division </a:t>
            </a:r>
            <a:r>
              <a:rPr lang="en-US" sz="4000" dirty="0" smtClean="0"/>
              <a:t/>
            </a:r>
            <a:br>
              <a:rPr lang="en-US" sz="4000" dirty="0" smtClean="0"/>
            </a:br>
            <a:r>
              <a:rPr lang="en-US" sz="4000" dirty="0" smtClean="0"/>
              <a:t>of </a:t>
            </a:r>
            <a:r>
              <a:rPr lang="en-US" sz="4000" dirty="0" err="1" smtClean="0"/>
              <a:t>Synagoge</a:t>
            </a:r>
            <a:r>
              <a:rPr lang="en-US" sz="4000" dirty="0" smtClean="0"/>
              <a:t> </a:t>
            </a:r>
            <a:r>
              <a:rPr lang="en-US" sz="4000" dirty="0" smtClean="0"/>
              <a:t>am Anger</a:t>
            </a:r>
            <a:r>
              <a:rPr lang="de-DE" sz="4000" dirty="0" smtClean="0"/>
              <a:t/>
            </a:r>
            <a:br>
              <a:rPr lang="de-DE" sz="4000" dirty="0" smtClean="0"/>
            </a:br>
            <a:endParaRPr lang="de-DE"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369332"/>
          </a:xfrm>
        </p:spPr>
        <p:txBody>
          <a:bodyPr/>
          <a:lstStyle/>
          <a:p>
            <a:fld id="{122D1932-BE6C-8447-9B2B-CBD6B593C218}" type="datetime4">
              <a:rPr lang="de-DE"/>
              <a:pPr/>
              <a:t>23. August 2018</a:t>
            </a:fld>
            <a:r>
              <a:rPr lang="de-DE" dirty="0"/>
              <a:t>, </a:t>
            </a:r>
            <a:r>
              <a:rPr lang="en-US" dirty="0" smtClean="0"/>
              <a:t>Changes in </a:t>
            </a:r>
            <a:r>
              <a:rPr lang="en-US" dirty="0" err="1" smtClean="0"/>
              <a:t>semantical</a:t>
            </a:r>
            <a:r>
              <a:rPr lang="en-US" dirty="0" smtClean="0"/>
              <a:t> division of </a:t>
            </a:r>
            <a:r>
              <a:rPr lang="en-US" dirty="0" err="1" smtClean="0"/>
              <a:t>Synagoge</a:t>
            </a:r>
            <a:r>
              <a:rPr lang="en-US" dirty="0" smtClean="0"/>
              <a:t> am Anger </a:t>
            </a:r>
            <a:r>
              <a:rPr lang="de-DE" dirty="0" smtClean="0"/>
              <a:t/>
            </a:r>
            <a:br>
              <a:rPr lang="de-DE" dirty="0" smtClean="0"/>
            </a:br>
            <a:endParaRPr lang="de-DE" dirty="0"/>
          </a:p>
        </p:txBody>
      </p:sp>
      <p:sp>
        <p:nvSpPr>
          <p:cNvPr id="10" name="Rectangle 4"/>
          <p:cNvSpPr>
            <a:spLocks noGrp="1" noChangeArrowheads="1"/>
          </p:cNvSpPr>
          <p:nvPr>
            <p:ph type="title"/>
          </p:nvPr>
        </p:nvSpPr>
        <p:spPr>
          <a:xfrm>
            <a:off x="381000" y="764704"/>
            <a:ext cx="8763000" cy="527720"/>
          </a:xfrm>
          <a:noFill/>
          <a:ln/>
          <a:extLst>
            <a:ext uri="{91240B29-F687-4f45-9708-019B960494DF}">
              <a14:hiddenLine xmlns:a14="http://schemas.microsoft.com/office/drawing/2010/main" xmlns="" w="9525">
                <a:solidFill>
                  <a:schemeClr val="tx1"/>
                </a:solidFill>
                <a:miter lim="800000"/>
                <a:headEnd/>
                <a:tailEnd/>
              </a14:hiddenLine>
            </a:ext>
          </a:extLst>
        </p:spPr>
        <p:txBody>
          <a:bodyPr anchor="ctr"/>
          <a:lstStyle/>
          <a:p>
            <a:r>
              <a:rPr lang="de-DE" sz="3200" dirty="0" err="1" smtClean="0"/>
              <a:t>Changes</a:t>
            </a:r>
            <a:r>
              <a:rPr lang="de-DE" sz="3200" dirty="0" smtClean="0"/>
              <a:t> in </a:t>
            </a:r>
            <a:r>
              <a:rPr lang="de-DE" sz="3200" dirty="0" err="1" smtClean="0"/>
              <a:t>semantical</a:t>
            </a:r>
            <a:r>
              <a:rPr lang="de-DE" sz="3200" dirty="0" smtClean="0"/>
              <a:t> </a:t>
            </a:r>
            <a:r>
              <a:rPr lang="de-DE" sz="3200" dirty="0" err="1" smtClean="0"/>
              <a:t>division</a:t>
            </a:r>
            <a:r>
              <a:rPr lang="de-DE" sz="3200" dirty="0" smtClean="0"/>
              <a:t> </a:t>
            </a:r>
            <a:r>
              <a:rPr lang="de-DE" dirty="0" smtClean="0"/>
              <a:t/>
            </a:r>
            <a:br>
              <a:rPr lang="de-DE" dirty="0" smtClean="0"/>
            </a:br>
            <a:r>
              <a:rPr lang="de-DE" sz="2000" dirty="0" smtClean="0">
                <a:solidFill>
                  <a:srgbClr val="96BE0D"/>
                </a:solidFill>
              </a:rPr>
              <a:t>New </a:t>
            </a:r>
            <a:r>
              <a:rPr lang="de-DE" sz="2000" dirty="0" err="1" smtClean="0">
                <a:solidFill>
                  <a:srgbClr val="96BE0D"/>
                </a:solidFill>
              </a:rPr>
              <a:t>division</a:t>
            </a:r>
            <a:r>
              <a:rPr lang="de-DE" sz="2000" dirty="0" smtClean="0">
                <a:solidFill>
                  <a:srgbClr val="96BE0D"/>
                </a:solidFill>
              </a:rPr>
              <a:t> – additional </a:t>
            </a:r>
            <a:r>
              <a:rPr lang="de-DE" sz="2000" dirty="0" err="1" smtClean="0">
                <a:solidFill>
                  <a:srgbClr val="96BE0D"/>
                </a:solidFill>
              </a:rPr>
              <a:t>drawings</a:t>
            </a:r>
            <a:endParaRPr lang="de-DE" sz="2000" dirty="0">
              <a:solidFill>
                <a:srgbClr val="598EC2"/>
              </a:solidFill>
            </a:endParaRPr>
          </a:p>
        </p:txBody>
      </p:sp>
      <p:sp>
        <p:nvSpPr>
          <p:cNvPr id="18" name="Text Box 11"/>
          <p:cNvSpPr txBox="1">
            <a:spLocks noChangeArrowheads="1"/>
          </p:cNvSpPr>
          <p:nvPr/>
        </p:nvSpPr>
        <p:spPr bwMode="auto">
          <a:xfrm>
            <a:off x="395536" y="5824067"/>
            <a:ext cx="3024336" cy="70127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nSpc>
                <a:spcPct val="108000"/>
              </a:lnSpc>
            </a:pPr>
            <a:r>
              <a:rPr lang="de-DE" sz="800" dirty="0" smtClean="0">
                <a:latin typeface="+mj-lt"/>
              </a:rPr>
              <a:t>NEW DIVISION</a:t>
            </a:r>
            <a:endParaRPr lang="de-DE" sz="800" dirty="0" smtClean="0">
              <a:latin typeface="+mj-lt"/>
            </a:endParaRPr>
          </a:p>
          <a:p>
            <a:pPr>
              <a:lnSpc>
                <a:spcPct val="108000"/>
              </a:lnSpc>
            </a:pPr>
            <a:r>
              <a:rPr lang="de-DE" sz="800" dirty="0" smtClean="0">
                <a:latin typeface="+mj-lt"/>
              </a:rPr>
              <a:t>Northern </a:t>
            </a:r>
            <a:r>
              <a:rPr lang="de-DE" sz="800" dirty="0" err="1" smtClean="0">
                <a:latin typeface="+mj-lt"/>
              </a:rPr>
              <a:t>elevation</a:t>
            </a:r>
            <a:r>
              <a:rPr lang="de-DE" sz="800" dirty="0" smtClean="0">
                <a:latin typeface="+mj-lt"/>
              </a:rPr>
              <a:t>, </a:t>
            </a:r>
            <a:r>
              <a:rPr lang="de-DE" sz="800" dirty="0" err="1" smtClean="0">
                <a:latin typeface="+mj-lt"/>
              </a:rPr>
              <a:t>source</a:t>
            </a:r>
            <a:r>
              <a:rPr lang="de-DE" sz="800" dirty="0" smtClean="0">
                <a:latin typeface="+mj-lt"/>
              </a:rPr>
              <a:t>: Stadtarchiv Hannover (</a:t>
            </a:r>
            <a:r>
              <a:rPr lang="de-DE" sz="800" dirty="0" err="1" smtClean="0">
                <a:latin typeface="+mj-lt"/>
              </a:rPr>
              <a:t>StadtAH</a:t>
            </a:r>
            <a:r>
              <a:rPr lang="de-DE" sz="800" dirty="0" smtClean="0">
                <a:latin typeface="+mj-lt"/>
              </a:rPr>
              <a:t> 3 NL 547 </a:t>
            </a:r>
            <a:r>
              <a:rPr lang="de-DE" sz="800" dirty="0" err="1" smtClean="0">
                <a:latin typeface="+mj-lt"/>
              </a:rPr>
              <a:t>Oppler</a:t>
            </a:r>
            <a:r>
              <a:rPr lang="de-DE" sz="800" dirty="0" smtClean="0">
                <a:latin typeface="+mj-lt"/>
              </a:rPr>
              <a:t> Synagoge Breslau 60 </a:t>
            </a:r>
            <a:r>
              <a:rPr lang="de-DE" sz="800" dirty="0" smtClean="0">
                <a:latin typeface="+mj-lt"/>
              </a:rPr>
              <a:t>10)</a:t>
            </a:r>
            <a:endParaRPr lang="de-DE" sz="800" dirty="0" smtClean="0">
              <a:latin typeface="+mj-lt"/>
            </a:endParaRPr>
          </a:p>
          <a:p>
            <a:pPr>
              <a:lnSpc>
                <a:spcPct val="108000"/>
              </a:lnSpc>
            </a:pPr>
            <a:endParaRPr lang="de-DE" sz="800" dirty="0" smtClean="0">
              <a:latin typeface="+mj-lt"/>
            </a:endParaRPr>
          </a:p>
          <a:p>
            <a:pPr>
              <a:lnSpc>
                <a:spcPct val="108000"/>
              </a:lnSpc>
            </a:pPr>
            <a:r>
              <a:rPr lang="de-DE" sz="800" dirty="0" smtClean="0">
                <a:latin typeface="+mj-lt"/>
              </a:rPr>
              <a:t> </a:t>
            </a:r>
            <a:endParaRPr lang="de-DE" sz="800" dirty="0">
              <a:latin typeface="+mj-lt"/>
            </a:endParaRPr>
          </a:p>
        </p:txBody>
      </p:sp>
      <p:pic>
        <p:nvPicPr>
          <p:cNvPr id="14" name="Grafik 13" descr="western_part_main_part_northern_view.jpg"/>
          <p:cNvPicPr>
            <a:picLocks noChangeAspect="1"/>
          </p:cNvPicPr>
          <p:nvPr/>
        </p:nvPicPr>
        <p:blipFill>
          <a:blip r:embed="rId3"/>
          <a:stretch>
            <a:fillRect/>
          </a:stretch>
        </p:blipFill>
        <p:spPr>
          <a:xfrm>
            <a:off x="395536" y="1484784"/>
            <a:ext cx="3024336" cy="4277972"/>
          </a:xfrm>
          <a:prstGeom prst="rect">
            <a:avLst/>
          </a:prstGeom>
        </p:spPr>
      </p:pic>
      <p:pic>
        <p:nvPicPr>
          <p:cNvPr id="15" name="Grafik 14" descr="western_part_main_part_southern_view.jpg"/>
          <p:cNvPicPr>
            <a:picLocks noChangeAspect="1"/>
          </p:cNvPicPr>
          <p:nvPr/>
        </p:nvPicPr>
        <p:blipFill>
          <a:blip r:embed="rId4"/>
          <a:stretch>
            <a:fillRect/>
          </a:stretch>
        </p:blipFill>
        <p:spPr>
          <a:xfrm>
            <a:off x="3491880" y="1484784"/>
            <a:ext cx="3024336" cy="4277972"/>
          </a:xfrm>
          <a:prstGeom prst="rect">
            <a:avLst/>
          </a:prstGeom>
        </p:spPr>
      </p:pic>
      <p:sp>
        <p:nvSpPr>
          <p:cNvPr id="16" name="Text Box 11"/>
          <p:cNvSpPr txBox="1">
            <a:spLocks noChangeArrowheads="1"/>
          </p:cNvSpPr>
          <p:nvPr/>
        </p:nvSpPr>
        <p:spPr bwMode="auto">
          <a:xfrm>
            <a:off x="3491880" y="5824067"/>
            <a:ext cx="3024336" cy="56829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nSpc>
                <a:spcPct val="108000"/>
              </a:lnSpc>
            </a:pPr>
            <a:r>
              <a:rPr lang="de-DE" sz="800" dirty="0" smtClean="0">
                <a:latin typeface="+mj-lt"/>
              </a:rPr>
              <a:t>NEW DIVISION</a:t>
            </a:r>
            <a:endParaRPr lang="de-DE" sz="800" dirty="0" smtClean="0">
              <a:latin typeface="+mj-lt"/>
            </a:endParaRPr>
          </a:p>
          <a:p>
            <a:pPr>
              <a:lnSpc>
                <a:spcPct val="108000"/>
              </a:lnSpc>
            </a:pPr>
            <a:r>
              <a:rPr lang="de-DE" sz="800" dirty="0" err="1" smtClean="0">
                <a:latin typeface="+mj-lt"/>
              </a:rPr>
              <a:t>Photo</a:t>
            </a:r>
            <a:r>
              <a:rPr lang="de-DE" sz="800" dirty="0" smtClean="0">
                <a:latin typeface="+mj-lt"/>
              </a:rPr>
              <a:t> </a:t>
            </a:r>
            <a:r>
              <a:rPr lang="de-DE" sz="800" dirty="0" err="1" smtClean="0">
                <a:latin typeface="+mj-lt"/>
              </a:rPr>
              <a:t>depicting</a:t>
            </a:r>
            <a:r>
              <a:rPr lang="de-DE" sz="800" dirty="0" smtClean="0">
                <a:latin typeface="+mj-lt"/>
              </a:rPr>
              <a:t> western </a:t>
            </a:r>
            <a:r>
              <a:rPr lang="de-DE" sz="800" dirty="0" err="1" smtClean="0">
                <a:latin typeface="+mj-lt"/>
              </a:rPr>
              <a:t>and</a:t>
            </a:r>
            <a:r>
              <a:rPr lang="de-DE" sz="800" dirty="0" smtClean="0">
                <a:latin typeface="+mj-lt"/>
              </a:rPr>
              <a:t> southern </a:t>
            </a:r>
            <a:r>
              <a:rPr lang="de-DE" sz="800" dirty="0" err="1" smtClean="0">
                <a:latin typeface="+mj-lt"/>
              </a:rPr>
              <a:t>façade</a:t>
            </a:r>
            <a:r>
              <a:rPr lang="de-DE" sz="800" dirty="0" smtClean="0">
                <a:latin typeface="+mj-lt"/>
              </a:rPr>
              <a:t>, </a:t>
            </a:r>
            <a:r>
              <a:rPr lang="de-DE" sz="800" dirty="0" err="1" smtClean="0">
                <a:latin typeface="+mj-lt"/>
              </a:rPr>
              <a:t>s</a:t>
            </a:r>
            <a:r>
              <a:rPr lang="de-DE" sz="800" dirty="0" err="1" smtClean="0">
                <a:latin typeface="+mj-lt"/>
              </a:rPr>
              <a:t>ource</a:t>
            </a:r>
            <a:r>
              <a:rPr lang="de-DE" sz="800" dirty="0" smtClean="0">
                <a:latin typeface="+mj-lt"/>
              </a:rPr>
              <a:t>: </a:t>
            </a:r>
            <a:r>
              <a:rPr lang="en-US" sz="800" dirty="0" smtClean="0">
                <a:latin typeface="+mj-lt"/>
              </a:rPr>
              <a:t>private </a:t>
            </a:r>
            <a:r>
              <a:rPr lang="en-US" sz="800" dirty="0" smtClean="0">
                <a:latin typeface="+mj-lt"/>
              </a:rPr>
              <a:t>collection of </a:t>
            </a:r>
            <a:r>
              <a:rPr lang="en-US" sz="800" dirty="0" err="1" smtClean="0">
                <a:latin typeface="+mj-lt"/>
              </a:rPr>
              <a:t>Maciej</a:t>
            </a:r>
            <a:r>
              <a:rPr lang="en-US" sz="800" dirty="0" smtClean="0">
                <a:latin typeface="+mj-lt"/>
              </a:rPr>
              <a:t> </a:t>
            </a:r>
            <a:r>
              <a:rPr lang="en-US" sz="800" dirty="0" err="1" smtClean="0">
                <a:latin typeface="+mj-lt"/>
              </a:rPr>
              <a:t>Łagiewski</a:t>
            </a:r>
            <a:endParaRPr lang="de-DE" sz="800" dirty="0">
              <a:latin typeface="+mj-lt"/>
            </a:endParaRPr>
          </a:p>
          <a:p>
            <a:pPr>
              <a:lnSpc>
                <a:spcPct val="108000"/>
              </a:lnSpc>
            </a:pPr>
            <a:r>
              <a:rPr lang="de-DE" sz="800" dirty="0" smtClean="0">
                <a:latin typeface="+mj-lt"/>
              </a:rPr>
              <a:t> </a:t>
            </a:r>
            <a:endParaRPr lang="de-DE" sz="800" dirty="0">
              <a:latin typeface="+mj-lt"/>
            </a:endParaRPr>
          </a:p>
        </p:txBody>
      </p:sp>
      <p:sp>
        <p:nvSpPr>
          <p:cNvPr id="8" name="Text Box 11"/>
          <p:cNvSpPr txBox="1">
            <a:spLocks noChangeArrowheads="1"/>
          </p:cNvSpPr>
          <p:nvPr/>
        </p:nvSpPr>
        <p:spPr bwMode="auto">
          <a:xfrm>
            <a:off x="6444208" y="1484784"/>
            <a:ext cx="2448272" cy="70114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marL="228600" indent="-228600" algn="l">
              <a:lnSpc>
                <a:spcPct val="108000"/>
              </a:lnSpc>
            </a:pPr>
            <a:r>
              <a:rPr lang="de-DE" sz="1000" dirty="0" smtClean="0">
                <a:latin typeface="Georgia" charset="0"/>
              </a:rPr>
              <a:t>	</a:t>
            </a:r>
            <a:r>
              <a:rPr lang="de-DE" sz="1000" dirty="0" smtClean="0">
                <a:latin typeface="Georgia" charset="0"/>
              </a:rPr>
              <a:t>P</a:t>
            </a:r>
            <a:r>
              <a:rPr lang="de-DE" sz="1000" dirty="0" smtClean="0">
                <a:latin typeface="Georgia" charset="0"/>
              </a:rPr>
              <a:t>ortal, </a:t>
            </a:r>
            <a:r>
              <a:rPr lang="de-DE" sz="1000" dirty="0" err="1" smtClean="0">
                <a:latin typeface="Georgia" charset="0"/>
              </a:rPr>
              <a:t>smaller</a:t>
            </a:r>
            <a:r>
              <a:rPr lang="de-DE" sz="1000" dirty="0" smtClean="0">
                <a:latin typeface="Georgia" charset="0"/>
              </a:rPr>
              <a:t> </a:t>
            </a:r>
            <a:r>
              <a:rPr lang="de-DE" sz="1000" dirty="0" err="1" smtClean="0">
                <a:latin typeface="Georgia" charset="0"/>
              </a:rPr>
              <a:t>rose</a:t>
            </a:r>
            <a:r>
              <a:rPr lang="de-DE" sz="1000" dirty="0" smtClean="0">
                <a:latin typeface="Georgia" charset="0"/>
              </a:rPr>
              <a:t> </a:t>
            </a:r>
            <a:r>
              <a:rPr lang="de-DE" sz="1000" dirty="0" err="1" smtClean="0">
                <a:latin typeface="Georgia" charset="0"/>
              </a:rPr>
              <a:t>window</a:t>
            </a:r>
            <a:r>
              <a:rPr lang="de-DE" sz="1000" dirty="0" smtClean="0">
                <a:latin typeface="Georgia" charset="0"/>
              </a:rPr>
              <a:t> </a:t>
            </a:r>
            <a:r>
              <a:rPr lang="de-DE" sz="1000" dirty="0" err="1" smtClean="0">
                <a:latin typeface="Georgia" charset="0"/>
              </a:rPr>
              <a:t>and</a:t>
            </a:r>
            <a:r>
              <a:rPr lang="de-DE" sz="1000" dirty="0" smtClean="0">
                <a:latin typeface="Georgia" charset="0"/>
              </a:rPr>
              <a:t> </a:t>
            </a:r>
            <a:r>
              <a:rPr lang="de-DE" sz="1000" dirty="0" err="1" smtClean="0">
                <a:latin typeface="Georgia" charset="0"/>
              </a:rPr>
              <a:t>three</a:t>
            </a:r>
            <a:r>
              <a:rPr lang="de-DE" sz="1000" dirty="0" smtClean="0">
                <a:latin typeface="Georgia" charset="0"/>
              </a:rPr>
              <a:t> </a:t>
            </a:r>
            <a:r>
              <a:rPr lang="de-DE" sz="1000" dirty="0" err="1" smtClean="0">
                <a:latin typeface="Georgia" charset="0"/>
              </a:rPr>
              <a:t>types</a:t>
            </a:r>
            <a:r>
              <a:rPr lang="de-DE" sz="1000" dirty="0" smtClean="0">
                <a:latin typeface="Georgia" charset="0"/>
              </a:rPr>
              <a:t> </a:t>
            </a:r>
            <a:r>
              <a:rPr lang="de-DE" sz="1000" dirty="0" err="1" smtClean="0">
                <a:latin typeface="Georgia" charset="0"/>
              </a:rPr>
              <a:t>of</a:t>
            </a:r>
            <a:r>
              <a:rPr lang="de-DE" sz="1000" dirty="0" smtClean="0">
                <a:latin typeface="Georgia" charset="0"/>
              </a:rPr>
              <a:t> </a:t>
            </a:r>
            <a:r>
              <a:rPr lang="de-DE" sz="1000" dirty="0" err="1" smtClean="0">
                <a:latin typeface="Georgia" charset="0"/>
              </a:rPr>
              <a:t>buttresses</a:t>
            </a:r>
            <a:r>
              <a:rPr lang="de-DE" sz="1000" dirty="0" smtClean="0">
                <a:latin typeface="Georgia" charset="0"/>
              </a:rPr>
              <a:t> </a:t>
            </a:r>
            <a:r>
              <a:rPr lang="de-DE" sz="1000" dirty="0" err="1" smtClean="0">
                <a:latin typeface="Georgia" charset="0"/>
              </a:rPr>
              <a:t>were</a:t>
            </a:r>
            <a:r>
              <a:rPr lang="de-DE" sz="1000" dirty="0" smtClean="0">
                <a:latin typeface="Georgia" charset="0"/>
              </a:rPr>
              <a:t> not </a:t>
            </a:r>
            <a:r>
              <a:rPr lang="de-DE" sz="1000" dirty="0" err="1" smtClean="0">
                <a:latin typeface="Georgia" charset="0"/>
              </a:rPr>
              <a:t>distinguished</a:t>
            </a:r>
            <a:r>
              <a:rPr lang="de-DE" sz="1000" dirty="0" smtClean="0">
                <a:latin typeface="Georgia" charset="0"/>
              </a:rPr>
              <a:t> </a:t>
            </a:r>
            <a:r>
              <a:rPr lang="de-DE" sz="1000" dirty="0" err="1" smtClean="0">
                <a:latin typeface="Georgia" charset="0"/>
              </a:rPr>
              <a:t>before</a:t>
            </a:r>
            <a:r>
              <a:rPr lang="de-DE" sz="1000" dirty="0" smtClean="0">
                <a:latin typeface="Georgia" charset="0"/>
              </a:rPr>
              <a:t>, </a:t>
            </a:r>
            <a:r>
              <a:rPr lang="de-DE" sz="1000" dirty="0" err="1" smtClean="0">
                <a:latin typeface="Georgia" charset="0"/>
              </a:rPr>
              <a:t>as</a:t>
            </a:r>
            <a:r>
              <a:rPr lang="de-DE" sz="1000" dirty="0" smtClean="0">
                <a:latin typeface="Georgia" charset="0"/>
              </a:rPr>
              <a:t> </a:t>
            </a:r>
            <a:r>
              <a:rPr lang="de-DE" sz="1000" dirty="0" err="1" smtClean="0">
                <a:latin typeface="Georgia" charset="0"/>
              </a:rPr>
              <a:t>they</a:t>
            </a:r>
            <a:r>
              <a:rPr lang="de-DE" sz="1000" dirty="0" smtClean="0">
                <a:latin typeface="Georgia" charset="0"/>
              </a:rPr>
              <a:t> </a:t>
            </a:r>
            <a:r>
              <a:rPr lang="de-DE" sz="1000" dirty="0" err="1" smtClean="0">
                <a:latin typeface="Georgia" charset="0"/>
              </a:rPr>
              <a:t>were</a:t>
            </a:r>
            <a:r>
              <a:rPr lang="de-DE" sz="1000" dirty="0" smtClean="0">
                <a:latin typeface="Georgia" charset="0"/>
              </a:rPr>
              <a:t> not </a:t>
            </a:r>
            <a:r>
              <a:rPr lang="de-DE" sz="1000" dirty="0" err="1" smtClean="0">
                <a:latin typeface="Georgia" charset="0"/>
              </a:rPr>
              <a:t>seen</a:t>
            </a:r>
            <a:r>
              <a:rPr lang="de-DE" sz="1000" dirty="0" smtClean="0">
                <a:latin typeface="Georgia" charset="0"/>
              </a:rPr>
              <a:t> on </a:t>
            </a:r>
            <a:r>
              <a:rPr lang="de-DE" sz="1000" dirty="0" err="1" smtClean="0">
                <a:latin typeface="Georgia" charset="0"/>
              </a:rPr>
              <a:t>the</a:t>
            </a:r>
            <a:r>
              <a:rPr lang="de-DE" sz="1000" dirty="0" smtClean="0">
                <a:latin typeface="Georgia" charset="0"/>
              </a:rPr>
              <a:t> western </a:t>
            </a:r>
            <a:r>
              <a:rPr lang="de-DE" sz="1000" dirty="0" err="1" smtClean="0">
                <a:latin typeface="Georgia" charset="0"/>
              </a:rPr>
              <a:t>elevation</a:t>
            </a:r>
            <a:r>
              <a:rPr lang="de-DE" sz="1000" dirty="0" smtClean="0">
                <a:latin typeface="Georgia" charset="0"/>
              </a:rPr>
              <a:t> </a:t>
            </a:r>
            <a:r>
              <a:rPr lang="de-DE" sz="1000" dirty="0" err="1" smtClean="0">
                <a:latin typeface="Georgia" charset="0"/>
              </a:rPr>
              <a:t>view</a:t>
            </a:r>
            <a:endParaRPr lang="de-DE" sz="1000" dirty="0" smtClean="0">
              <a:latin typeface="Georgia"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west part main part hierarchy.jpg"/>
          <p:cNvPicPr>
            <a:picLocks noChangeAspect="1"/>
          </p:cNvPicPr>
          <p:nvPr/>
        </p:nvPicPr>
        <p:blipFill>
          <a:blip r:embed="rId3"/>
          <a:stretch>
            <a:fillRect/>
          </a:stretch>
        </p:blipFill>
        <p:spPr>
          <a:xfrm>
            <a:off x="5580112" y="1484783"/>
            <a:ext cx="3096344" cy="4375783"/>
          </a:xfrm>
          <a:prstGeom prst="rect">
            <a:avLst/>
          </a:prstGeom>
        </p:spPr>
      </p:pic>
      <p:sp>
        <p:nvSpPr>
          <p:cNvPr id="9" name="Datumsplatzhalter 3"/>
          <p:cNvSpPr>
            <a:spLocks noGrp="1"/>
          </p:cNvSpPr>
          <p:nvPr>
            <p:ph type="dt" sz="half" idx="10"/>
          </p:nvPr>
        </p:nvSpPr>
        <p:spPr>
          <a:xfrm>
            <a:off x="4139952" y="6409681"/>
            <a:ext cx="4680520" cy="369332"/>
          </a:xfrm>
        </p:spPr>
        <p:txBody>
          <a:bodyPr/>
          <a:lstStyle/>
          <a:p>
            <a:fld id="{122D1932-BE6C-8447-9B2B-CBD6B593C218}" type="datetime4">
              <a:rPr lang="de-DE"/>
              <a:pPr/>
              <a:t>23. August 2018</a:t>
            </a:fld>
            <a:r>
              <a:rPr lang="de-DE" dirty="0"/>
              <a:t>, </a:t>
            </a:r>
            <a:r>
              <a:rPr lang="en-US" dirty="0" smtClean="0"/>
              <a:t>Changes in </a:t>
            </a:r>
            <a:r>
              <a:rPr lang="en-US" dirty="0" err="1" smtClean="0"/>
              <a:t>semantical</a:t>
            </a:r>
            <a:r>
              <a:rPr lang="en-US" dirty="0" smtClean="0"/>
              <a:t> division of </a:t>
            </a:r>
            <a:r>
              <a:rPr lang="en-US" dirty="0" err="1" smtClean="0"/>
              <a:t>Synagoge</a:t>
            </a:r>
            <a:r>
              <a:rPr lang="en-US" dirty="0" smtClean="0"/>
              <a:t> am Anger </a:t>
            </a:r>
            <a:r>
              <a:rPr lang="de-DE" dirty="0" smtClean="0"/>
              <a:t/>
            </a:r>
            <a:br>
              <a:rPr lang="de-DE" dirty="0" smtClean="0"/>
            </a:br>
            <a:endParaRPr lang="de-DE" dirty="0"/>
          </a:p>
        </p:txBody>
      </p:sp>
      <p:sp>
        <p:nvSpPr>
          <p:cNvPr id="10" name="Rectangle 4"/>
          <p:cNvSpPr>
            <a:spLocks noGrp="1" noChangeArrowheads="1"/>
          </p:cNvSpPr>
          <p:nvPr>
            <p:ph type="title"/>
          </p:nvPr>
        </p:nvSpPr>
        <p:spPr>
          <a:xfrm>
            <a:off x="381000" y="764704"/>
            <a:ext cx="8763000" cy="527720"/>
          </a:xfrm>
          <a:noFill/>
          <a:ln/>
          <a:extLst>
            <a:ext uri="{91240B29-F687-4f45-9708-019B960494DF}">
              <a14:hiddenLine xmlns:a14="http://schemas.microsoft.com/office/drawing/2010/main" xmlns="" w="9525">
                <a:solidFill>
                  <a:schemeClr val="tx1"/>
                </a:solidFill>
                <a:miter lim="800000"/>
                <a:headEnd/>
                <a:tailEnd/>
              </a14:hiddenLine>
            </a:ext>
          </a:extLst>
        </p:spPr>
        <p:txBody>
          <a:bodyPr anchor="ctr"/>
          <a:lstStyle/>
          <a:p>
            <a:r>
              <a:rPr lang="de-DE" sz="3200" dirty="0" err="1" smtClean="0"/>
              <a:t>Changes</a:t>
            </a:r>
            <a:r>
              <a:rPr lang="de-DE" sz="3200" dirty="0" smtClean="0"/>
              <a:t> in </a:t>
            </a:r>
            <a:r>
              <a:rPr lang="de-DE" sz="3200" dirty="0" err="1" smtClean="0"/>
              <a:t>semantical</a:t>
            </a:r>
            <a:r>
              <a:rPr lang="de-DE" sz="3200" dirty="0" smtClean="0"/>
              <a:t> </a:t>
            </a:r>
            <a:r>
              <a:rPr lang="de-DE" sz="3200" dirty="0" err="1" smtClean="0"/>
              <a:t>hierarchy</a:t>
            </a:r>
            <a:r>
              <a:rPr lang="de-DE" dirty="0" smtClean="0"/>
              <a:t/>
            </a:r>
            <a:br>
              <a:rPr lang="de-DE" dirty="0" smtClean="0"/>
            </a:br>
            <a:r>
              <a:rPr lang="de-DE" sz="2000" dirty="0" err="1" smtClean="0">
                <a:solidFill>
                  <a:srgbClr val="96BE0D"/>
                </a:solidFill>
              </a:rPr>
              <a:t>Hierarchy</a:t>
            </a:r>
            <a:endParaRPr lang="de-DE" sz="2000" dirty="0">
              <a:solidFill>
                <a:srgbClr val="598EC2"/>
              </a:solidFill>
            </a:endParaRPr>
          </a:p>
        </p:txBody>
      </p:sp>
      <p:sp>
        <p:nvSpPr>
          <p:cNvPr id="17" name="Text Box 11"/>
          <p:cNvSpPr txBox="1">
            <a:spLocks noChangeArrowheads="1"/>
          </p:cNvSpPr>
          <p:nvPr/>
        </p:nvSpPr>
        <p:spPr bwMode="auto">
          <a:xfrm>
            <a:off x="365522" y="5877272"/>
            <a:ext cx="5142582" cy="43530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nSpc>
                <a:spcPct val="108000"/>
              </a:lnSpc>
            </a:pPr>
            <a:r>
              <a:rPr lang="de-DE" sz="800" dirty="0" smtClean="0">
                <a:latin typeface="+mj-lt"/>
              </a:rPr>
              <a:t>OLD SEMANTICAL DIVISION</a:t>
            </a:r>
          </a:p>
          <a:p>
            <a:pPr>
              <a:lnSpc>
                <a:spcPct val="108000"/>
              </a:lnSpc>
            </a:pPr>
            <a:endParaRPr lang="de-DE" sz="800" dirty="0">
              <a:latin typeface="+mj-lt"/>
            </a:endParaRPr>
          </a:p>
          <a:p>
            <a:pPr>
              <a:lnSpc>
                <a:spcPct val="108000"/>
              </a:lnSpc>
            </a:pPr>
            <a:r>
              <a:rPr lang="de-DE" sz="800" dirty="0" smtClean="0">
                <a:latin typeface="+mj-lt"/>
              </a:rPr>
              <a:t> </a:t>
            </a:r>
            <a:endParaRPr lang="de-DE" sz="800" dirty="0">
              <a:latin typeface="+mj-lt"/>
            </a:endParaRPr>
          </a:p>
        </p:txBody>
      </p:sp>
      <p:sp>
        <p:nvSpPr>
          <p:cNvPr id="18" name="Text Box 11"/>
          <p:cNvSpPr txBox="1">
            <a:spLocks noChangeArrowheads="1"/>
          </p:cNvSpPr>
          <p:nvPr/>
        </p:nvSpPr>
        <p:spPr bwMode="auto">
          <a:xfrm>
            <a:off x="5580112" y="5886917"/>
            <a:ext cx="3096344" cy="30232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nSpc>
                <a:spcPct val="108000"/>
              </a:lnSpc>
            </a:pPr>
            <a:r>
              <a:rPr lang="de-DE" sz="800" dirty="0" smtClean="0">
                <a:latin typeface="+mj-lt"/>
              </a:rPr>
              <a:t>NEW SEMANTICAL DIVISON</a:t>
            </a:r>
            <a:endParaRPr lang="de-DE" sz="800" dirty="0">
              <a:latin typeface="+mj-lt"/>
            </a:endParaRPr>
          </a:p>
          <a:p>
            <a:pPr>
              <a:lnSpc>
                <a:spcPct val="108000"/>
              </a:lnSpc>
            </a:pPr>
            <a:r>
              <a:rPr lang="de-DE" sz="800" dirty="0" smtClean="0">
                <a:latin typeface="+mj-lt"/>
              </a:rPr>
              <a:t> </a:t>
            </a:r>
            <a:endParaRPr lang="de-DE" sz="800" dirty="0">
              <a:latin typeface="+mj-lt"/>
            </a:endParaRPr>
          </a:p>
        </p:txBody>
      </p:sp>
      <p:pic>
        <p:nvPicPr>
          <p:cNvPr id="12" name="Grafik 11" descr="division of synagogue - scheme2.jpg"/>
          <p:cNvPicPr>
            <a:picLocks noChangeAspect="1"/>
          </p:cNvPicPr>
          <p:nvPr/>
        </p:nvPicPr>
        <p:blipFill>
          <a:blip r:embed="rId4"/>
          <a:srcRect t="17476"/>
          <a:stretch>
            <a:fillRect/>
          </a:stretch>
        </p:blipFill>
        <p:spPr>
          <a:xfrm rot="5400000">
            <a:off x="761934" y="1118388"/>
            <a:ext cx="4379771" cy="5112568"/>
          </a:xfrm>
          <a:prstGeom prst="rect">
            <a:avLst/>
          </a:prstGeom>
        </p:spPr>
      </p:pic>
    </p:spTree>
    <p:extLst>
      <p:ext uri="{BB962C8B-B14F-4D97-AF65-F5344CB8AC3E}">
        <p14:creationId xmlns:p14="http://schemas.microsoft.com/office/powerpoint/2010/main" xmlns="" val="41015754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3"/>
          <p:cNvSpPr>
            <a:spLocks noGrp="1"/>
          </p:cNvSpPr>
          <p:nvPr>
            <p:ph type="dt" sz="half" idx="10"/>
          </p:nvPr>
        </p:nvSpPr>
        <p:spPr/>
        <p:txBody>
          <a:bodyPr/>
          <a:lstStyle/>
          <a:p>
            <a:fld id="{6595DF54-6B77-394E-936D-034A05CB8738}" type="datetime4">
              <a:rPr lang="de-DE"/>
              <a:pPr/>
              <a:t>23. August 2018</a:t>
            </a:fld>
            <a:r>
              <a:rPr lang="de-DE"/>
              <a:t>, Tag der offenen Türen</a:t>
            </a:r>
          </a:p>
        </p:txBody>
      </p:sp>
      <p:sp>
        <p:nvSpPr>
          <p:cNvPr id="30729" name="AutoShape 9"/>
          <p:cNvSpPr>
            <a:spLocks noChangeArrowheads="1"/>
          </p:cNvSpPr>
          <p:nvPr/>
        </p:nvSpPr>
        <p:spPr bwMode="auto">
          <a:xfrm>
            <a:off x="149225" y="152400"/>
            <a:ext cx="8839200" cy="6553200"/>
          </a:xfrm>
          <a:prstGeom prst="roundRect">
            <a:avLst>
              <a:gd name="adj" fmla="val 968"/>
            </a:avLst>
          </a:prstGeom>
          <a:solidFill>
            <a:srgbClr val="CFD7DC"/>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0722" name="AutoShape 2"/>
          <p:cNvSpPr>
            <a:spLocks noChangeArrowheads="1"/>
          </p:cNvSpPr>
          <p:nvPr/>
        </p:nvSpPr>
        <p:spPr bwMode="auto">
          <a:xfrm>
            <a:off x="0" y="0"/>
            <a:ext cx="76200" cy="76200"/>
          </a:xfrm>
          <a:prstGeom prst="roundRect">
            <a:avLst>
              <a:gd name="adj" fmla="val 16667"/>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0724" name="Text Box 4"/>
          <p:cNvSpPr txBox="1">
            <a:spLocks noChangeArrowheads="1"/>
          </p:cNvSpPr>
          <p:nvPr/>
        </p:nvSpPr>
        <p:spPr bwMode="auto">
          <a:xfrm>
            <a:off x="838200" y="2152650"/>
            <a:ext cx="75438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lvl1pPr marL="292100" indent="-292100" algn="l" eaLnBrk="0" hangingPunct="0">
              <a:defRPr sz="2400">
                <a:solidFill>
                  <a:schemeClr val="tx1"/>
                </a:solidFill>
                <a:latin typeface="Arial" charset="0"/>
                <a:ea typeface="ＭＳ Ｐゴシック" charset="0"/>
                <a:cs typeface="ＭＳ Ｐゴシック" charset="0"/>
              </a:defRPr>
            </a:lvl1pPr>
            <a:lvl2pPr marL="673100" indent="-190500" algn="l" eaLnBrk="0" hangingPunct="0">
              <a:defRPr sz="2400">
                <a:solidFill>
                  <a:schemeClr val="tx1"/>
                </a:solidFill>
                <a:latin typeface="Arial" charset="0"/>
                <a:ea typeface="ＭＳ Ｐゴシック" charset="0"/>
              </a:defRPr>
            </a:lvl2pPr>
            <a:lvl3pPr marL="1143000" indent="-190500" algn="l" eaLnBrk="0" hangingPunct="0">
              <a:defRPr sz="2400">
                <a:solidFill>
                  <a:schemeClr val="tx1"/>
                </a:solidFill>
                <a:latin typeface="Arial" charset="0"/>
                <a:ea typeface="ＭＳ Ｐゴシック" charset="0"/>
              </a:defRPr>
            </a:lvl3pPr>
            <a:lvl4pPr marL="1524000" indent="-152400" algn="l" eaLnBrk="0" hangingPunct="0">
              <a:defRPr sz="2400">
                <a:solidFill>
                  <a:schemeClr val="tx1"/>
                </a:solidFill>
                <a:latin typeface="Arial" charset="0"/>
                <a:ea typeface="ＭＳ Ｐゴシック" charset="0"/>
              </a:defRPr>
            </a:lvl4pPr>
            <a:lvl5pPr algn="l"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endParaRPr lang="de-DE" sz="3600">
              <a:solidFill>
                <a:schemeClr val="bg1"/>
              </a:solidFill>
            </a:endParaRPr>
          </a:p>
        </p:txBody>
      </p:sp>
      <p:pic>
        <p:nvPicPr>
          <p:cNvPr id="2" name="Bild 1" descr="HSM_Logo_T_weiss_lang.eps"/>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62719" y="6381328"/>
            <a:ext cx="3935264" cy="179528"/>
          </a:xfrm>
          <a:prstGeom prst="rect">
            <a:avLst/>
          </a:prstGeom>
        </p:spPr>
      </p:pic>
      <p:sp>
        <p:nvSpPr>
          <p:cNvPr id="13" name="Text Box 12"/>
          <p:cNvSpPr txBox="1">
            <a:spLocks noChangeArrowheads="1"/>
          </p:cNvSpPr>
          <p:nvPr/>
        </p:nvSpPr>
        <p:spPr bwMode="auto">
          <a:xfrm>
            <a:off x="838200" y="2095685"/>
            <a:ext cx="75438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l">
              <a:spcBef>
                <a:spcPct val="50000"/>
              </a:spcBef>
            </a:pPr>
            <a:r>
              <a:rPr lang="de-DE" sz="3600" dirty="0" err="1" smtClean="0">
                <a:solidFill>
                  <a:srgbClr val="96BE0D"/>
                </a:solidFill>
                <a:latin typeface="Georgia" charset="0"/>
              </a:rPr>
              <a:t>Changes</a:t>
            </a:r>
            <a:r>
              <a:rPr lang="de-DE" sz="3600" dirty="0" smtClean="0">
                <a:solidFill>
                  <a:srgbClr val="96BE0D"/>
                </a:solidFill>
                <a:latin typeface="Georgia" charset="0"/>
              </a:rPr>
              <a:t> in </a:t>
            </a:r>
            <a:r>
              <a:rPr lang="de-DE" sz="3600" dirty="0" err="1" smtClean="0">
                <a:solidFill>
                  <a:srgbClr val="96BE0D"/>
                </a:solidFill>
                <a:latin typeface="Georgia" charset="0"/>
              </a:rPr>
              <a:t>semantical</a:t>
            </a:r>
            <a:r>
              <a:rPr lang="de-DE" sz="3600" dirty="0" smtClean="0">
                <a:solidFill>
                  <a:srgbClr val="96BE0D"/>
                </a:solidFill>
                <a:latin typeface="Georgia" charset="0"/>
              </a:rPr>
              <a:t> </a:t>
            </a:r>
            <a:r>
              <a:rPr lang="de-DE" sz="3600" dirty="0" err="1" smtClean="0">
                <a:solidFill>
                  <a:srgbClr val="96BE0D"/>
                </a:solidFill>
                <a:latin typeface="Georgia" charset="0"/>
              </a:rPr>
              <a:t>division</a:t>
            </a:r>
            <a:r>
              <a:rPr lang="de-DE" sz="3600" dirty="0" smtClean="0">
                <a:solidFill>
                  <a:srgbClr val="96BE0D"/>
                </a:solidFill>
                <a:latin typeface="Georgia" charset="0"/>
              </a:rPr>
              <a:t> </a:t>
            </a:r>
            <a:r>
              <a:rPr lang="de-DE" sz="3600" dirty="0" err="1" smtClean="0">
                <a:solidFill>
                  <a:srgbClr val="96BE0D"/>
                </a:solidFill>
                <a:latin typeface="Georgia" charset="0"/>
              </a:rPr>
              <a:t>of</a:t>
            </a:r>
            <a:r>
              <a:rPr lang="de-DE" sz="3600" dirty="0" smtClean="0">
                <a:solidFill>
                  <a:srgbClr val="96BE0D"/>
                </a:solidFill>
                <a:latin typeface="Georgia" charset="0"/>
              </a:rPr>
              <a:t> CPMP (</a:t>
            </a:r>
            <a:r>
              <a:rPr lang="de-DE" sz="3600" dirty="0" err="1" smtClean="0">
                <a:solidFill>
                  <a:srgbClr val="96BE0D"/>
                </a:solidFill>
                <a:latin typeface="Georgia" charset="0"/>
              </a:rPr>
              <a:t>central</a:t>
            </a:r>
            <a:r>
              <a:rPr lang="de-DE" sz="3600" dirty="0" smtClean="0">
                <a:solidFill>
                  <a:srgbClr val="96BE0D"/>
                </a:solidFill>
                <a:latin typeface="Georgia" charset="0"/>
              </a:rPr>
              <a:t> </a:t>
            </a:r>
            <a:r>
              <a:rPr lang="de-DE" sz="3600" dirty="0" err="1" smtClean="0">
                <a:solidFill>
                  <a:srgbClr val="96BE0D"/>
                </a:solidFill>
                <a:latin typeface="Georgia" charset="0"/>
              </a:rPr>
              <a:t>part</a:t>
            </a:r>
            <a:r>
              <a:rPr lang="de-DE" sz="3600" dirty="0" smtClean="0">
                <a:solidFill>
                  <a:srgbClr val="96BE0D"/>
                </a:solidFill>
                <a:latin typeface="Georgia" charset="0"/>
              </a:rPr>
              <a:t> </a:t>
            </a:r>
            <a:r>
              <a:rPr lang="de-DE" sz="3600" dirty="0" err="1" smtClean="0">
                <a:solidFill>
                  <a:srgbClr val="96BE0D"/>
                </a:solidFill>
                <a:latin typeface="Georgia" charset="0"/>
              </a:rPr>
              <a:t>main</a:t>
            </a:r>
            <a:r>
              <a:rPr lang="de-DE" sz="3600" dirty="0" smtClean="0">
                <a:solidFill>
                  <a:srgbClr val="96BE0D"/>
                </a:solidFill>
                <a:latin typeface="Georgia" charset="0"/>
              </a:rPr>
              <a:t> </a:t>
            </a:r>
            <a:r>
              <a:rPr lang="de-DE" sz="3600" dirty="0" err="1" smtClean="0">
                <a:solidFill>
                  <a:srgbClr val="96BE0D"/>
                </a:solidFill>
                <a:latin typeface="Georgia" charset="0"/>
              </a:rPr>
              <a:t>part</a:t>
            </a:r>
            <a:r>
              <a:rPr lang="de-DE" sz="3600" dirty="0" smtClean="0">
                <a:solidFill>
                  <a:srgbClr val="96BE0D"/>
                </a:solidFill>
                <a:latin typeface="Georgia" charset="0"/>
              </a:rPr>
              <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369332"/>
          </a:xfrm>
        </p:spPr>
        <p:txBody>
          <a:bodyPr/>
          <a:lstStyle/>
          <a:p>
            <a:fld id="{122D1932-BE6C-8447-9B2B-CBD6B593C218}" type="datetime4">
              <a:rPr lang="de-DE"/>
              <a:pPr/>
              <a:t>23. August 2018</a:t>
            </a:fld>
            <a:r>
              <a:rPr lang="de-DE" dirty="0"/>
              <a:t>, </a:t>
            </a:r>
            <a:r>
              <a:rPr lang="en-US" dirty="0" smtClean="0"/>
              <a:t>Changes in </a:t>
            </a:r>
            <a:r>
              <a:rPr lang="en-US" dirty="0" err="1" smtClean="0"/>
              <a:t>semantical</a:t>
            </a:r>
            <a:r>
              <a:rPr lang="en-US" dirty="0" smtClean="0"/>
              <a:t> division </a:t>
            </a:r>
            <a:r>
              <a:rPr lang="en-US" dirty="0" smtClean="0"/>
              <a:t>of </a:t>
            </a:r>
            <a:r>
              <a:rPr lang="en-US" dirty="0" err="1" smtClean="0"/>
              <a:t>Synagoge</a:t>
            </a:r>
            <a:r>
              <a:rPr lang="en-US" dirty="0" smtClean="0"/>
              <a:t> am </a:t>
            </a:r>
            <a:r>
              <a:rPr lang="en-US" dirty="0" smtClean="0"/>
              <a:t>Anger</a:t>
            </a:r>
            <a:r>
              <a:rPr lang="de-DE" dirty="0" smtClean="0"/>
              <a:t/>
            </a:r>
            <a:br>
              <a:rPr lang="de-DE" dirty="0" smtClean="0"/>
            </a:br>
            <a:endParaRPr lang="de-DE" dirty="0"/>
          </a:p>
        </p:txBody>
      </p:sp>
      <p:sp>
        <p:nvSpPr>
          <p:cNvPr id="7" name="Text Box 11"/>
          <p:cNvSpPr txBox="1">
            <a:spLocks noChangeArrowheads="1"/>
          </p:cNvSpPr>
          <p:nvPr/>
        </p:nvSpPr>
        <p:spPr bwMode="auto">
          <a:xfrm>
            <a:off x="658044" y="4896628"/>
            <a:ext cx="8208912" cy="136594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marL="228600" indent="-228600" algn="l">
              <a:lnSpc>
                <a:spcPct val="108000"/>
              </a:lnSpc>
              <a:buAutoNum type="arabicParenR"/>
            </a:pPr>
            <a:r>
              <a:rPr lang="de-DE" sz="1000" dirty="0" smtClean="0">
                <a:latin typeface="Georgia" charset="0"/>
              </a:rPr>
              <a:t>Gallery </a:t>
            </a:r>
            <a:r>
              <a:rPr lang="de-DE" sz="1000" dirty="0" err="1" smtClean="0">
                <a:latin typeface="Georgia" charset="0"/>
              </a:rPr>
              <a:t>is</a:t>
            </a:r>
            <a:r>
              <a:rPr lang="de-DE" sz="1000" dirty="0" smtClean="0">
                <a:latin typeface="Georgia" charset="0"/>
              </a:rPr>
              <a:t> </a:t>
            </a:r>
            <a:r>
              <a:rPr lang="de-DE" sz="1000" dirty="0" err="1" smtClean="0">
                <a:latin typeface="Georgia" charset="0"/>
              </a:rPr>
              <a:t>part</a:t>
            </a:r>
            <a:r>
              <a:rPr lang="de-DE" sz="1000" dirty="0" smtClean="0">
                <a:latin typeface="Georgia" charset="0"/>
              </a:rPr>
              <a:t> </a:t>
            </a:r>
            <a:r>
              <a:rPr lang="de-DE" sz="1000" dirty="0" err="1" smtClean="0">
                <a:latin typeface="Georgia" charset="0"/>
              </a:rPr>
              <a:t>of</a:t>
            </a:r>
            <a:r>
              <a:rPr lang="de-DE" sz="1000" dirty="0" smtClean="0">
                <a:latin typeface="Georgia" charset="0"/>
              </a:rPr>
              <a:t> </a:t>
            </a:r>
            <a:r>
              <a:rPr lang="de-DE" sz="1000" dirty="0" err="1" smtClean="0">
                <a:latin typeface="Georgia" charset="0"/>
              </a:rPr>
              <a:t>equipment</a:t>
            </a:r>
            <a:r>
              <a:rPr lang="de-DE" sz="1000" dirty="0" smtClean="0">
                <a:latin typeface="Georgia" charset="0"/>
              </a:rPr>
              <a:t>, so </a:t>
            </a:r>
            <a:r>
              <a:rPr lang="de-DE" sz="1000" dirty="0" err="1" smtClean="0">
                <a:latin typeface="Georgia" charset="0"/>
              </a:rPr>
              <a:t>new</a:t>
            </a:r>
            <a:r>
              <a:rPr lang="de-DE" sz="1000" dirty="0" smtClean="0">
                <a:latin typeface="Georgia" charset="0"/>
              </a:rPr>
              <a:t> </a:t>
            </a:r>
            <a:r>
              <a:rPr lang="de-DE" sz="1000" dirty="0" err="1" smtClean="0">
                <a:latin typeface="Georgia" charset="0"/>
              </a:rPr>
              <a:t>division</a:t>
            </a:r>
            <a:r>
              <a:rPr lang="de-DE" sz="1000" dirty="0" smtClean="0">
                <a:latin typeface="Georgia" charset="0"/>
              </a:rPr>
              <a:t> </a:t>
            </a:r>
            <a:r>
              <a:rPr lang="de-DE" sz="1000" dirty="0" err="1" smtClean="0">
                <a:latin typeface="Georgia" charset="0"/>
              </a:rPr>
              <a:t>doesn´t</a:t>
            </a:r>
            <a:r>
              <a:rPr lang="de-DE" sz="1000" dirty="0" smtClean="0">
                <a:latin typeface="Georgia" charset="0"/>
              </a:rPr>
              <a:t> </a:t>
            </a:r>
            <a:r>
              <a:rPr lang="de-DE" sz="1000" dirty="0" err="1" smtClean="0">
                <a:latin typeface="Georgia" charset="0"/>
              </a:rPr>
              <a:t>contain</a:t>
            </a:r>
            <a:r>
              <a:rPr lang="de-DE" sz="1000" dirty="0" smtClean="0">
                <a:latin typeface="Georgia" charset="0"/>
              </a:rPr>
              <a:t> it.</a:t>
            </a:r>
          </a:p>
          <a:p>
            <a:pPr marL="228600" indent="-228600" algn="l">
              <a:lnSpc>
                <a:spcPct val="108000"/>
              </a:lnSpc>
              <a:buAutoNum type="arabicParenR"/>
            </a:pPr>
            <a:r>
              <a:rPr lang="de-DE" sz="1000" dirty="0" err="1" smtClean="0">
                <a:latin typeface="Georgia" charset="0"/>
              </a:rPr>
              <a:t>Cornices</a:t>
            </a:r>
            <a:r>
              <a:rPr lang="de-DE" sz="1000" dirty="0" smtClean="0">
                <a:latin typeface="Georgia" charset="0"/>
              </a:rPr>
              <a:t> on top </a:t>
            </a:r>
            <a:r>
              <a:rPr lang="de-DE" sz="1000" dirty="0" err="1" smtClean="0">
                <a:latin typeface="Georgia" charset="0"/>
              </a:rPr>
              <a:t>of</a:t>
            </a:r>
            <a:r>
              <a:rPr lang="de-DE" sz="1000" dirty="0" smtClean="0">
                <a:latin typeface="Georgia" charset="0"/>
              </a:rPr>
              <a:t> </a:t>
            </a:r>
            <a:r>
              <a:rPr lang="de-DE" sz="1000" dirty="0" err="1" smtClean="0">
                <a:latin typeface="Georgia" charset="0"/>
              </a:rPr>
              <a:t>column</a:t>
            </a:r>
            <a:r>
              <a:rPr lang="de-DE" sz="1000" dirty="0" smtClean="0">
                <a:latin typeface="Georgia" charset="0"/>
              </a:rPr>
              <a:t> </a:t>
            </a:r>
            <a:r>
              <a:rPr lang="de-DE" sz="1000" dirty="0" err="1" smtClean="0">
                <a:latin typeface="Georgia" charset="0"/>
              </a:rPr>
              <a:t>and</a:t>
            </a:r>
            <a:r>
              <a:rPr lang="de-DE" sz="1000" dirty="0" smtClean="0">
                <a:latin typeface="Georgia" charset="0"/>
              </a:rPr>
              <a:t> </a:t>
            </a:r>
            <a:r>
              <a:rPr lang="de-DE" sz="1000" dirty="0" err="1" smtClean="0">
                <a:latin typeface="Georgia" charset="0"/>
              </a:rPr>
              <a:t>pilasters</a:t>
            </a:r>
            <a:r>
              <a:rPr lang="de-DE" sz="1000" dirty="0" smtClean="0">
                <a:latin typeface="Georgia" charset="0"/>
              </a:rPr>
              <a:t> </a:t>
            </a:r>
            <a:r>
              <a:rPr lang="de-DE" sz="1000" dirty="0" err="1" smtClean="0">
                <a:latin typeface="Georgia" charset="0"/>
              </a:rPr>
              <a:t>are</a:t>
            </a:r>
            <a:r>
              <a:rPr lang="de-DE" sz="1000" dirty="0" smtClean="0">
                <a:latin typeface="Georgia" charset="0"/>
              </a:rPr>
              <a:t> </a:t>
            </a:r>
            <a:r>
              <a:rPr lang="de-DE" sz="1000" dirty="0" err="1" smtClean="0">
                <a:latin typeface="Georgia" charset="0"/>
              </a:rPr>
              <a:t>part</a:t>
            </a:r>
            <a:r>
              <a:rPr lang="de-DE" sz="1000" dirty="0" smtClean="0">
                <a:latin typeface="Georgia" charset="0"/>
              </a:rPr>
              <a:t> </a:t>
            </a:r>
            <a:r>
              <a:rPr lang="de-DE" sz="1000" dirty="0" err="1" smtClean="0">
                <a:latin typeface="Georgia" charset="0"/>
              </a:rPr>
              <a:t>of</a:t>
            </a:r>
            <a:r>
              <a:rPr lang="de-DE" sz="1000" dirty="0" smtClean="0">
                <a:latin typeface="Georgia" charset="0"/>
              </a:rPr>
              <a:t> </a:t>
            </a:r>
            <a:r>
              <a:rPr lang="de-DE" sz="1000" dirty="0" err="1" smtClean="0">
                <a:latin typeface="Georgia" charset="0"/>
              </a:rPr>
              <a:t>them</a:t>
            </a:r>
            <a:r>
              <a:rPr lang="de-DE" sz="1000" dirty="0" smtClean="0">
                <a:latin typeface="Georgia" charset="0"/>
              </a:rPr>
              <a:t>, </a:t>
            </a:r>
            <a:r>
              <a:rPr lang="de-DE" sz="1000" dirty="0" err="1" smtClean="0">
                <a:latin typeface="Georgia" charset="0"/>
              </a:rPr>
              <a:t>they</a:t>
            </a:r>
            <a:r>
              <a:rPr lang="de-DE" sz="1000" dirty="0" smtClean="0">
                <a:latin typeface="Georgia" charset="0"/>
              </a:rPr>
              <a:t> </a:t>
            </a:r>
            <a:r>
              <a:rPr lang="de-DE" sz="1000" dirty="0" err="1" smtClean="0">
                <a:latin typeface="Georgia" charset="0"/>
              </a:rPr>
              <a:t>are</a:t>
            </a:r>
            <a:r>
              <a:rPr lang="de-DE" sz="1000" dirty="0">
                <a:latin typeface="Georgia" charset="0"/>
              </a:rPr>
              <a:t> </a:t>
            </a:r>
            <a:r>
              <a:rPr lang="de-DE" sz="1000" dirty="0" smtClean="0">
                <a:latin typeface="Georgia" charset="0"/>
              </a:rPr>
              <a:t>not </a:t>
            </a:r>
            <a:r>
              <a:rPr lang="de-DE" sz="1000" dirty="0" err="1" smtClean="0">
                <a:latin typeface="Georgia" charset="0"/>
              </a:rPr>
              <a:t>seperate</a:t>
            </a:r>
            <a:r>
              <a:rPr lang="de-DE" sz="1000" dirty="0" smtClean="0">
                <a:latin typeface="Georgia" charset="0"/>
              </a:rPr>
              <a:t> </a:t>
            </a:r>
            <a:r>
              <a:rPr lang="de-DE" sz="1000" dirty="0" err="1" smtClean="0">
                <a:latin typeface="Georgia" charset="0"/>
              </a:rPr>
              <a:t>elements</a:t>
            </a:r>
            <a:endParaRPr lang="de-DE" sz="1000" dirty="0" smtClean="0">
              <a:latin typeface="Georgia" charset="0"/>
            </a:endParaRPr>
          </a:p>
          <a:p>
            <a:pPr marL="228600" indent="-228600" algn="l">
              <a:lnSpc>
                <a:spcPct val="108000"/>
              </a:lnSpc>
              <a:buAutoNum type="arabicParenR"/>
            </a:pPr>
            <a:r>
              <a:rPr lang="de-DE" sz="1000" dirty="0" err="1" smtClean="0">
                <a:latin typeface="Georgia" charset="0"/>
              </a:rPr>
              <a:t>Arcade</a:t>
            </a:r>
            <a:r>
              <a:rPr lang="de-DE" sz="1000" dirty="0" smtClean="0">
                <a:latin typeface="Georgia" charset="0"/>
              </a:rPr>
              <a:t> </a:t>
            </a:r>
            <a:r>
              <a:rPr lang="de-DE" sz="1000" dirty="0" err="1" smtClean="0">
                <a:latin typeface="Georgia" charset="0"/>
              </a:rPr>
              <a:t>frieze</a:t>
            </a:r>
            <a:r>
              <a:rPr lang="de-DE" sz="1000" dirty="0" smtClean="0">
                <a:latin typeface="Georgia" charset="0"/>
              </a:rPr>
              <a:t> </a:t>
            </a:r>
            <a:r>
              <a:rPr lang="de-DE" sz="1000" dirty="0" err="1" smtClean="0">
                <a:latin typeface="Georgia" charset="0"/>
              </a:rPr>
              <a:t>and</a:t>
            </a:r>
            <a:r>
              <a:rPr lang="de-DE" sz="1000" dirty="0" smtClean="0">
                <a:latin typeface="Georgia" charset="0"/>
              </a:rPr>
              <a:t> </a:t>
            </a:r>
            <a:r>
              <a:rPr lang="de-DE" sz="1000" dirty="0" err="1" smtClean="0">
                <a:latin typeface="Georgia" charset="0"/>
              </a:rPr>
              <a:t>opening</a:t>
            </a:r>
            <a:r>
              <a:rPr lang="de-DE" sz="1000" dirty="0" smtClean="0">
                <a:latin typeface="Georgia" charset="0"/>
              </a:rPr>
              <a:t> </a:t>
            </a:r>
            <a:r>
              <a:rPr lang="de-DE" sz="1000" dirty="0" err="1" smtClean="0">
                <a:latin typeface="Georgia" charset="0"/>
              </a:rPr>
              <a:t>are</a:t>
            </a:r>
            <a:r>
              <a:rPr lang="de-DE" sz="1000" dirty="0" smtClean="0">
                <a:latin typeface="Georgia" charset="0"/>
              </a:rPr>
              <a:t> </a:t>
            </a:r>
            <a:r>
              <a:rPr lang="de-DE" sz="1000" dirty="0" err="1" smtClean="0">
                <a:latin typeface="Georgia" charset="0"/>
              </a:rPr>
              <a:t>one</a:t>
            </a:r>
            <a:r>
              <a:rPr lang="de-DE" sz="1000" dirty="0" smtClean="0">
                <a:latin typeface="Georgia" charset="0"/>
              </a:rPr>
              <a:t> </a:t>
            </a:r>
            <a:r>
              <a:rPr lang="de-DE" sz="1000" dirty="0" err="1" smtClean="0">
                <a:latin typeface="Georgia" charset="0"/>
              </a:rPr>
              <a:t>element</a:t>
            </a:r>
            <a:r>
              <a:rPr lang="de-DE" sz="1000" dirty="0" smtClean="0">
                <a:latin typeface="Georgia" charset="0"/>
              </a:rPr>
              <a:t> – </a:t>
            </a:r>
            <a:r>
              <a:rPr lang="en-GB" sz="1000" dirty="0" err="1" smtClean="0">
                <a:latin typeface="Georgia" charset="0"/>
              </a:rPr>
              <a:t>aracature</a:t>
            </a:r>
            <a:endParaRPr lang="en-GB" sz="1000" dirty="0" smtClean="0">
              <a:latin typeface="Georgia" charset="0"/>
            </a:endParaRPr>
          </a:p>
          <a:p>
            <a:pPr marL="228600" indent="-228600" algn="l">
              <a:lnSpc>
                <a:spcPct val="108000"/>
              </a:lnSpc>
              <a:buAutoNum type="arabicParenR"/>
            </a:pPr>
            <a:r>
              <a:rPr lang="de-DE" sz="1000" dirty="0" smtClean="0">
                <a:latin typeface="Georgia" charset="0"/>
              </a:rPr>
              <a:t>Order </a:t>
            </a:r>
            <a:r>
              <a:rPr lang="de-DE" sz="1000" dirty="0" err="1" smtClean="0">
                <a:latin typeface="Georgia" charset="0"/>
              </a:rPr>
              <a:t>of</a:t>
            </a:r>
            <a:r>
              <a:rPr lang="de-DE" sz="1000" dirty="0" smtClean="0">
                <a:latin typeface="Georgia" charset="0"/>
              </a:rPr>
              <a:t> </a:t>
            </a:r>
            <a:r>
              <a:rPr lang="de-DE" sz="1000" dirty="0" err="1" smtClean="0">
                <a:latin typeface="Georgia" charset="0"/>
              </a:rPr>
              <a:t>object</a:t>
            </a:r>
            <a:r>
              <a:rPr lang="de-DE" sz="1000" dirty="0" smtClean="0">
                <a:latin typeface="Georgia" charset="0"/>
              </a:rPr>
              <a:t> was different in </a:t>
            </a:r>
            <a:r>
              <a:rPr lang="de-DE" sz="1000" dirty="0" err="1" smtClean="0">
                <a:latin typeface="Georgia" charset="0"/>
              </a:rPr>
              <a:t>modeling</a:t>
            </a:r>
            <a:r>
              <a:rPr lang="de-DE" sz="1000" dirty="0" smtClean="0">
                <a:latin typeface="Georgia" charset="0"/>
              </a:rPr>
              <a:t> </a:t>
            </a:r>
            <a:r>
              <a:rPr lang="de-DE" sz="1000" dirty="0" err="1" smtClean="0">
                <a:latin typeface="Georgia" charset="0"/>
              </a:rPr>
              <a:t>process</a:t>
            </a:r>
            <a:r>
              <a:rPr lang="de-DE" sz="1000" dirty="0" smtClean="0">
                <a:latin typeface="Georgia" charset="0"/>
              </a:rPr>
              <a:t>: </a:t>
            </a:r>
          </a:p>
          <a:p>
            <a:pPr marL="171450" indent="-171450" algn="l">
              <a:lnSpc>
                <a:spcPct val="108000"/>
              </a:lnSpc>
              <a:buFont typeface="Arial" panose="020B0604020202020204" pitchFamily="34" charset="0"/>
              <a:buChar char="•"/>
            </a:pPr>
            <a:r>
              <a:rPr lang="de-DE" sz="1000" dirty="0" smtClean="0">
                <a:latin typeface="Georgia" charset="0"/>
              </a:rPr>
              <a:t>Portal 2 </a:t>
            </a:r>
            <a:r>
              <a:rPr lang="de-DE" sz="1000" dirty="0" err="1" smtClean="0">
                <a:latin typeface="Georgia" charset="0"/>
              </a:rPr>
              <a:t>is</a:t>
            </a:r>
            <a:r>
              <a:rPr lang="de-DE" sz="1000" dirty="0" smtClean="0">
                <a:latin typeface="Georgia" charset="0"/>
              </a:rPr>
              <a:t> </a:t>
            </a:r>
            <a:r>
              <a:rPr lang="de-DE" sz="1000" dirty="0" err="1" smtClean="0">
                <a:latin typeface="Georgia" charset="0"/>
              </a:rPr>
              <a:t>now</a:t>
            </a:r>
            <a:r>
              <a:rPr lang="de-DE" sz="1000" dirty="0" smtClean="0">
                <a:latin typeface="Georgia" charset="0"/>
              </a:rPr>
              <a:t> Portal type 4; </a:t>
            </a:r>
          </a:p>
          <a:p>
            <a:pPr marL="171450" indent="-171450" algn="l">
              <a:lnSpc>
                <a:spcPct val="108000"/>
              </a:lnSpc>
              <a:buFont typeface="Arial" panose="020B0604020202020204" pitchFamily="34" charset="0"/>
              <a:buChar char="•"/>
            </a:pPr>
            <a:r>
              <a:rPr lang="de-DE" sz="1000" dirty="0" smtClean="0">
                <a:latin typeface="Georgia" charset="0"/>
              </a:rPr>
              <a:t>Pilaster 1 </a:t>
            </a:r>
            <a:r>
              <a:rPr lang="de-DE" sz="1000" dirty="0" err="1" smtClean="0">
                <a:latin typeface="Georgia" charset="0"/>
              </a:rPr>
              <a:t>is</a:t>
            </a:r>
            <a:r>
              <a:rPr lang="de-DE" sz="1000" dirty="0" smtClean="0">
                <a:latin typeface="Georgia" charset="0"/>
              </a:rPr>
              <a:t> </a:t>
            </a:r>
            <a:r>
              <a:rPr lang="de-DE" sz="1000" dirty="0" err="1" smtClean="0">
                <a:latin typeface="Georgia" charset="0"/>
              </a:rPr>
              <a:t>now</a:t>
            </a:r>
            <a:r>
              <a:rPr lang="de-DE" sz="1000" dirty="0" smtClean="0">
                <a:latin typeface="Georgia" charset="0"/>
              </a:rPr>
              <a:t> Pilaster type 3; </a:t>
            </a:r>
          </a:p>
          <a:p>
            <a:pPr marL="171450" indent="-171450" algn="l">
              <a:lnSpc>
                <a:spcPct val="108000"/>
              </a:lnSpc>
              <a:buFont typeface="Arial" panose="020B0604020202020204" pitchFamily="34" charset="0"/>
              <a:buChar char="•"/>
            </a:pPr>
            <a:r>
              <a:rPr lang="de-DE" sz="1000" dirty="0" smtClean="0">
                <a:latin typeface="Georgia" charset="0"/>
              </a:rPr>
              <a:t>Pilaster 2 </a:t>
            </a:r>
            <a:r>
              <a:rPr lang="de-DE" sz="1000" dirty="0" err="1" smtClean="0">
                <a:latin typeface="Georgia" charset="0"/>
              </a:rPr>
              <a:t>and</a:t>
            </a:r>
            <a:r>
              <a:rPr lang="de-DE" sz="1000" dirty="0" smtClean="0">
                <a:latin typeface="Georgia" charset="0"/>
              </a:rPr>
              <a:t> 3 </a:t>
            </a:r>
            <a:r>
              <a:rPr lang="de-DE" sz="1000" dirty="0" err="1" smtClean="0">
                <a:latin typeface="Georgia" charset="0"/>
              </a:rPr>
              <a:t>don`t</a:t>
            </a:r>
            <a:r>
              <a:rPr lang="de-DE" sz="1000" dirty="0" smtClean="0">
                <a:latin typeface="Georgia" charset="0"/>
              </a:rPr>
              <a:t> </a:t>
            </a:r>
            <a:r>
              <a:rPr lang="de-DE" sz="1000" dirty="0" err="1" smtClean="0">
                <a:latin typeface="Georgia" charset="0"/>
              </a:rPr>
              <a:t>have</a:t>
            </a:r>
            <a:r>
              <a:rPr lang="de-DE" sz="1000" dirty="0" smtClean="0">
                <a:latin typeface="Georgia" charset="0"/>
              </a:rPr>
              <a:t> horizontal </a:t>
            </a:r>
            <a:r>
              <a:rPr lang="de-DE" sz="1000" dirty="0" err="1" smtClean="0">
                <a:latin typeface="Georgia" charset="0"/>
              </a:rPr>
              <a:t>division</a:t>
            </a:r>
            <a:r>
              <a:rPr lang="de-DE" sz="1000" dirty="0" smtClean="0">
                <a:latin typeface="Georgia" charset="0"/>
              </a:rPr>
              <a:t> </a:t>
            </a:r>
            <a:r>
              <a:rPr lang="de-DE" sz="1000" dirty="0" err="1" smtClean="0">
                <a:latin typeface="Georgia" charset="0"/>
              </a:rPr>
              <a:t>and</a:t>
            </a:r>
            <a:r>
              <a:rPr lang="de-DE" sz="1000" dirty="0" smtClean="0">
                <a:latin typeface="Georgia" charset="0"/>
              </a:rPr>
              <a:t> </a:t>
            </a:r>
            <a:r>
              <a:rPr lang="de-DE" sz="1000" dirty="0" err="1" smtClean="0">
                <a:latin typeface="Georgia" charset="0"/>
              </a:rPr>
              <a:t>they</a:t>
            </a:r>
            <a:r>
              <a:rPr lang="de-DE" sz="1000" dirty="0" smtClean="0">
                <a:latin typeface="Georgia" charset="0"/>
              </a:rPr>
              <a:t> </a:t>
            </a:r>
            <a:r>
              <a:rPr lang="de-DE" sz="1000" dirty="0" err="1" smtClean="0">
                <a:latin typeface="Georgia" charset="0"/>
              </a:rPr>
              <a:t>are</a:t>
            </a:r>
            <a:r>
              <a:rPr lang="de-DE" sz="1000" dirty="0" smtClean="0">
                <a:latin typeface="Georgia" charset="0"/>
              </a:rPr>
              <a:t> Pilaster type 4 </a:t>
            </a:r>
            <a:r>
              <a:rPr lang="de-DE" sz="1000" dirty="0" err="1" smtClean="0">
                <a:latin typeface="Georgia" charset="0"/>
              </a:rPr>
              <a:t>and</a:t>
            </a:r>
            <a:r>
              <a:rPr lang="de-DE" sz="1000" dirty="0" smtClean="0">
                <a:latin typeface="Georgia" charset="0"/>
              </a:rPr>
              <a:t> Pilaster type 5 </a:t>
            </a:r>
            <a:r>
              <a:rPr lang="de-DE" sz="1000" dirty="0" err="1" smtClean="0">
                <a:latin typeface="Georgia" charset="0"/>
              </a:rPr>
              <a:t>with</a:t>
            </a:r>
            <a:r>
              <a:rPr lang="de-DE" sz="1000" dirty="0" smtClean="0">
                <a:latin typeface="Georgia" charset="0"/>
              </a:rPr>
              <a:t> </a:t>
            </a:r>
            <a:r>
              <a:rPr lang="de-DE" sz="1000" dirty="0" err="1" smtClean="0">
                <a:latin typeface="Georgia" charset="0"/>
              </a:rPr>
              <a:t>vertical</a:t>
            </a:r>
            <a:r>
              <a:rPr lang="de-DE" sz="1000" dirty="0" smtClean="0">
                <a:latin typeface="Georgia" charset="0"/>
              </a:rPr>
              <a:t> </a:t>
            </a:r>
            <a:r>
              <a:rPr lang="de-DE" sz="1000" dirty="0" err="1" smtClean="0">
                <a:latin typeface="Georgia" charset="0"/>
              </a:rPr>
              <a:t>division</a:t>
            </a:r>
            <a:endParaRPr lang="de-DE" sz="1000" dirty="0" smtClean="0">
              <a:latin typeface="Georgia" charset="0"/>
            </a:endParaRPr>
          </a:p>
          <a:p>
            <a:pPr algn="l">
              <a:lnSpc>
                <a:spcPct val="108000"/>
              </a:lnSpc>
            </a:pPr>
            <a:r>
              <a:rPr lang="de-DE" sz="1000" dirty="0" smtClean="0">
                <a:latin typeface="Georgia" charset="0"/>
              </a:rPr>
              <a:t>5) </a:t>
            </a:r>
            <a:r>
              <a:rPr lang="de-DE" sz="1000" dirty="0" err="1" smtClean="0">
                <a:latin typeface="Georgia" charset="0"/>
              </a:rPr>
              <a:t>There</a:t>
            </a:r>
            <a:r>
              <a:rPr lang="de-DE" sz="1000" dirty="0" smtClean="0">
                <a:latin typeface="Georgia" charset="0"/>
              </a:rPr>
              <a:t> </a:t>
            </a:r>
            <a:r>
              <a:rPr lang="de-DE" sz="1000" dirty="0" err="1" smtClean="0">
                <a:latin typeface="Georgia" charset="0"/>
              </a:rPr>
              <a:t>are</a:t>
            </a:r>
            <a:r>
              <a:rPr lang="de-DE" sz="1000" dirty="0" smtClean="0">
                <a:latin typeface="Georgia" charset="0"/>
              </a:rPr>
              <a:t> </a:t>
            </a:r>
            <a:r>
              <a:rPr lang="de-DE" sz="1000" dirty="0" smtClean="0">
                <a:latin typeface="Georgia" charset="0"/>
              </a:rPr>
              <a:t>a </a:t>
            </a:r>
            <a:r>
              <a:rPr lang="de-DE" sz="1000" dirty="0" err="1" smtClean="0">
                <a:latin typeface="Georgia" charset="0"/>
              </a:rPr>
              <a:t>lot</a:t>
            </a:r>
            <a:r>
              <a:rPr lang="de-DE" sz="1000" dirty="0" smtClean="0">
                <a:latin typeface="Georgia" charset="0"/>
              </a:rPr>
              <a:t> </a:t>
            </a:r>
            <a:r>
              <a:rPr lang="de-DE" sz="1000" dirty="0" err="1" smtClean="0">
                <a:latin typeface="Georgia" charset="0"/>
              </a:rPr>
              <a:t>of</a:t>
            </a:r>
            <a:r>
              <a:rPr lang="de-DE" sz="1000" dirty="0" smtClean="0">
                <a:latin typeface="Georgia" charset="0"/>
              </a:rPr>
              <a:t> </a:t>
            </a:r>
            <a:r>
              <a:rPr lang="de-DE" sz="1000" dirty="0" err="1" smtClean="0">
                <a:latin typeface="Georgia" charset="0"/>
              </a:rPr>
              <a:t>new</a:t>
            </a:r>
            <a:r>
              <a:rPr lang="de-DE" sz="1000" dirty="0" smtClean="0">
                <a:latin typeface="Georgia" charset="0"/>
              </a:rPr>
              <a:t> </a:t>
            </a:r>
            <a:r>
              <a:rPr lang="de-DE" sz="1000" dirty="0" err="1" smtClean="0">
                <a:latin typeface="Georgia" charset="0"/>
              </a:rPr>
              <a:t>objects</a:t>
            </a:r>
            <a:r>
              <a:rPr lang="de-DE" sz="1000" dirty="0" smtClean="0">
                <a:latin typeface="Georgia" charset="0"/>
              </a:rPr>
              <a:t>, </a:t>
            </a:r>
            <a:r>
              <a:rPr lang="de-DE" sz="1000" dirty="0" err="1" smtClean="0">
                <a:latin typeface="Georgia" charset="0"/>
              </a:rPr>
              <a:t>which</a:t>
            </a:r>
            <a:r>
              <a:rPr lang="de-DE" sz="1000" dirty="0" smtClean="0">
                <a:latin typeface="Georgia" charset="0"/>
              </a:rPr>
              <a:t> </a:t>
            </a:r>
            <a:r>
              <a:rPr lang="de-DE" sz="1000" dirty="0" err="1" smtClean="0">
                <a:latin typeface="Georgia" charset="0"/>
              </a:rPr>
              <a:t>were</a:t>
            </a:r>
            <a:r>
              <a:rPr lang="de-DE" sz="1000" dirty="0" smtClean="0">
                <a:latin typeface="Georgia" charset="0"/>
              </a:rPr>
              <a:t> </a:t>
            </a:r>
            <a:r>
              <a:rPr lang="de-DE" sz="1000" dirty="0" err="1" smtClean="0">
                <a:latin typeface="Georgia" charset="0"/>
              </a:rPr>
              <a:t>missed</a:t>
            </a:r>
            <a:r>
              <a:rPr lang="de-DE" sz="1000" dirty="0" smtClean="0">
                <a:latin typeface="Georgia" charset="0"/>
              </a:rPr>
              <a:t> in </a:t>
            </a:r>
            <a:r>
              <a:rPr lang="de-DE" sz="1000" dirty="0" err="1" smtClean="0">
                <a:latin typeface="Georgia" charset="0"/>
              </a:rPr>
              <a:t>first</a:t>
            </a:r>
            <a:r>
              <a:rPr lang="de-DE" sz="1000" dirty="0" smtClean="0">
                <a:latin typeface="Georgia" charset="0"/>
              </a:rPr>
              <a:t> </a:t>
            </a:r>
            <a:r>
              <a:rPr lang="de-DE" sz="1000" dirty="0" err="1" smtClean="0">
                <a:latin typeface="Georgia" charset="0"/>
              </a:rPr>
              <a:t>division</a:t>
            </a:r>
            <a:r>
              <a:rPr lang="de-DE" sz="1000" dirty="0" smtClean="0">
                <a:latin typeface="Georgia" charset="0"/>
              </a:rPr>
              <a:t>   </a:t>
            </a:r>
            <a:endParaRPr lang="de-DE" sz="1000" dirty="0">
              <a:latin typeface="+mj-lt"/>
            </a:endParaRPr>
          </a:p>
        </p:txBody>
      </p:sp>
      <p:sp>
        <p:nvSpPr>
          <p:cNvPr id="10" name="Rectangle 4"/>
          <p:cNvSpPr>
            <a:spLocks noGrp="1" noChangeArrowheads="1"/>
          </p:cNvSpPr>
          <p:nvPr>
            <p:ph type="title"/>
          </p:nvPr>
        </p:nvSpPr>
        <p:spPr>
          <a:xfrm>
            <a:off x="381000" y="764704"/>
            <a:ext cx="8763000" cy="527720"/>
          </a:xfrm>
          <a:noFill/>
          <a:ln/>
          <a:extLst>
            <a:ext uri="{91240B29-F687-4f45-9708-019B960494DF}">
              <a14:hiddenLine xmlns:a14="http://schemas.microsoft.com/office/drawing/2010/main" xmlns="" w="9525">
                <a:solidFill>
                  <a:schemeClr val="tx1"/>
                </a:solidFill>
                <a:miter lim="800000"/>
                <a:headEnd/>
                <a:tailEnd/>
              </a14:hiddenLine>
            </a:ext>
          </a:extLst>
        </p:spPr>
        <p:txBody>
          <a:bodyPr anchor="ctr"/>
          <a:lstStyle/>
          <a:p>
            <a:r>
              <a:rPr lang="de-DE" sz="3200" dirty="0" err="1" smtClean="0"/>
              <a:t>Changes</a:t>
            </a:r>
            <a:r>
              <a:rPr lang="de-DE" sz="3200" dirty="0" smtClean="0"/>
              <a:t> in </a:t>
            </a:r>
            <a:r>
              <a:rPr lang="de-DE" sz="3200" dirty="0" err="1" smtClean="0"/>
              <a:t>interior</a:t>
            </a:r>
            <a:r>
              <a:rPr lang="de-DE" sz="3200" dirty="0" smtClean="0"/>
              <a:t> </a:t>
            </a:r>
            <a:r>
              <a:rPr lang="de-DE" sz="3200" dirty="0" err="1" smtClean="0"/>
              <a:t>objects</a:t>
            </a:r>
            <a:r>
              <a:rPr lang="de-DE" dirty="0" smtClean="0"/>
              <a:t/>
            </a:r>
            <a:br>
              <a:rPr lang="de-DE" dirty="0" smtClean="0"/>
            </a:br>
            <a:r>
              <a:rPr lang="de-DE" sz="2000" dirty="0" smtClean="0">
                <a:solidFill>
                  <a:srgbClr val="96BE0D"/>
                </a:solidFill>
              </a:rPr>
              <a:t>Cross </a:t>
            </a:r>
            <a:r>
              <a:rPr lang="de-DE" sz="2000" dirty="0" err="1" smtClean="0">
                <a:solidFill>
                  <a:srgbClr val="96BE0D"/>
                </a:solidFill>
              </a:rPr>
              <a:t>section</a:t>
            </a:r>
            <a:r>
              <a:rPr lang="de-DE" sz="2000" dirty="0" smtClean="0">
                <a:solidFill>
                  <a:srgbClr val="96BE0D"/>
                </a:solidFill>
              </a:rPr>
              <a:t> </a:t>
            </a:r>
            <a:r>
              <a:rPr lang="de-DE" sz="2000" dirty="0" err="1" smtClean="0">
                <a:solidFill>
                  <a:srgbClr val="96BE0D"/>
                </a:solidFill>
              </a:rPr>
              <a:t>to</a:t>
            </a:r>
            <a:r>
              <a:rPr lang="de-DE" sz="2000" dirty="0" smtClean="0">
                <a:solidFill>
                  <a:srgbClr val="96BE0D"/>
                </a:solidFill>
              </a:rPr>
              <a:t> </a:t>
            </a:r>
            <a:r>
              <a:rPr lang="de-DE" sz="2000" dirty="0" err="1" smtClean="0">
                <a:solidFill>
                  <a:srgbClr val="96BE0D"/>
                </a:solidFill>
              </a:rPr>
              <a:t>the</a:t>
            </a:r>
            <a:r>
              <a:rPr lang="de-DE" sz="2000" dirty="0" smtClean="0">
                <a:solidFill>
                  <a:srgbClr val="96BE0D"/>
                </a:solidFill>
              </a:rPr>
              <a:t> west</a:t>
            </a:r>
            <a:endParaRPr lang="de-DE" sz="2000" dirty="0">
              <a:solidFill>
                <a:srgbClr val="598EC2"/>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bwMode="auto">
          <a:xfrm>
            <a:off x="402671" y="1518579"/>
            <a:ext cx="4170749" cy="2862134"/>
          </a:xfrm>
          <a:prstGeom prst="rect">
            <a:avLst/>
          </a:prstGeom>
          <a:noFill/>
        </p:spPr>
      </p:pic>
      <p:pic>
        <p:nvPicPr>
          <p:cNvPr id="2" name="Grafik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16016" y="1505757"/>
            <a:ext cx="4311196" cy="2957298"/>
          </a:xfrm>
          <a:prstGeom prst="rect">
            <a:avLst/>
          </a:prstGeom>
        </p:spPr>
      </p:pic>
      <p:sp>
        <p:nvSpPr>
          <p:cNvPr id="17" name="Text Box 11"/>
          <p:cNvSpPr txBox="1">
            <a:spLocks noChangeArrowheads="1"/>
          </p:cNvSpPr>
          <p:nvPr/>
        </p:nvSpPr>
        <p:spPr bwMode="auto">
          <a:xfrm>
            <a:off x="4884399" y="4421017"/>
            <a:ext cx="3959730" cy="43530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nSpc>
                <a:spcPct val="108000"/>
              </a:lnSpc>
            </a:pPr>
            <a:r>
              <a:rPr lang="de-DE" sz="800" dirty="0" smtClean="0">
                <a:latin typeface="+mj-lt"/>
              </a:rPr>
              <a:t>NEW DIVISION</a:t>
            </a:r>
          </a:p>
          <a:p>
            <a:pPr>
              <a:lnSpc>
                <a:spcPct val="108000"/>
              </a:lnSpc>
            </a:pPr>
            <a:r>
              <a:rPr lang="de-DE" sz="800" dirty="0" smtClean="0">
                <a:latin typeface="+mj-lt"/>
              </a:rPr>
              <a:t>Source: Stadtarchiv </a:t>
            </a:r>
            <a:r>
              <a:rPr lang="de-DE" sz="800" dirty="0">
                <a:latin typeface="+mj-lt"/>
              </a:rPr>
              <a:t>Hannover, </a:t>
            </a:r>
            <a:r>
              <a:rPr lang="de-DE" sz="800" dirty="0" err="1">
                <a:latin typeface="+mj-lt"/>
              </a:rPr>
              <a:t>Nachlaß</a:t>
            </a:r>
            <a:r>
              <a:rPr lang="de-DE" sz="800" dirty="0">
                <a:latin typeface="+mj-lt"/>
              </a:rPr>
              <a:t> </a:t>
            </a:r>
            <a:r>
              <a:rPr lang="de-DE" sz="800" dirty="0" err="1">
                <a:latin typeface="+mj-lt"/>
              </a:rPr>
              <a:t>Oppler</a:t>
            </a:r>
            <a:r>
              <a:rPr lang="de-DE" sz="800" dirty="0">
                <a:latin typeface="+mj-lt"/>
              </a:rPr>
              <a:t>, Mappe 60, Blatt 14.</a:t>
            </a:r>
          </a:p>
          <a:p>
            <a:pPr>
              <a:lnSpc>
                <a:spcPct val="108000"/>
              </a:lnSpc>
            </a:pPr>
            <a:r>
              <a:rPr lang="de-DE" sz="800" dirty="0" smtClean="0">
                <a:latin typeface="+mj-lt"/>
              </a:rPr>
              <a:t> </a:t>
            </a:r>
            <a:endParaRPr lang="de-DE" sz="800" dirty="0">
              <a:latin typeface="+mj-lt"/>
            </a:endParaRPr>
          </a:p>
        </p:txBody>
      </p:sp>
      <p:sp>
        <p:nvSpPr>
          <p:cNvPr id="18" name="Text Box 11"/>
          <p:cNvSpPr txBox="1">
            <a:spLocks noChangeArrowheads="1"/>
          </p:cNvSpPr>
          <p:nvPr/>
        </p:nvSpPr>
        <p:spPr bwMode="auto">
          <a:xfrm>
            <a:off x="323528" y="4421017"/>
            <a:ext cx="3959730" cy="43530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nSpc>
                <a:spcPct val="108000"/>
              </a:lnSpc>
            </a:pPr>
            <a:r>
              <a:rPr lang="de-DE" sz="800" dirty="0" smtClean="0">
                <a:latin typeface="+mj-lt"/>
              </a:rPr>
              <a:t>OLD DIVISION</a:t>
            </a:r>
          </a:p>
          <a:p>
            <a:pPr>
              <a:lnSpc>
                <a:spcPct val="108000"/>
              </a:lnSpc>
            </a:pPr>
            <a:r>
              <a:rPr lang="de-DE" sz="800" dirty="0" smtClean="0">
                <a:latin typeface="+mj-lt"/>
              </a:rPr>
              <a:t>Source: Stadtarchiv </a:t>
            </a:r>
            <a:r>
              <a:rPr lang="de-DE" sz="800" dirty="0">
                <a:latin typeface="+mj-lt"/>
              </a:rPr>
              <a:t>Hannover, </a:t>
            </a:r>
            <a:r>
              <a:rPr lang="de-DE" sz="800" dirty="0" err="1">
                <a:latin typeface="+mj-lt"/>
              </a:rPr>
              <a:t>Nachlaß</a:t>
            </a:r>
            <a:r>
              <a:rPr lang="de-DE" sz="800" dirty="0">
                <a:latin typeface="+mj-lt"/>
              </a:rPr>
              <a:t> </a:t>
            </a:r>
            <a:r>
              <a:rPr lang="de-DE" sz="800" dirty="0" err="1">
                <a:latin typeface="+mj-lt"/>
              </a:rPr>
              <a:t>Oppler</a:t>
            </a:r>
            <a:r>
              <a:rPr lang="de-DE" sz="800" dirty="0">
                <a:latin typeface="+mj-lt"/>
              </a:rPr>
              <a:t>, Mappe 60, Blatt </a:t>
            </a:r>
            <a:r>
              <a:rPr lang="de-DE" sz="800" dirty="0" smtClean="0">
                <a:latin typeface="+mj-lt"/>
              </a:rPr>
              <a:t>16.</a:t>
            </a:r>
            <a:endParaRPr lang="de-DE" sz="800" dirty="0">
              <a:latin typeface="+mj-lt"/>
            </a:endParaRPr>
          </a:p>
          <a:p>
            <a:pPr>
              <a:lnSpc>
                <a:spcPct val="108000"/>
              </a:lnSpc>
            </a:pPr>
            <a:r>
              <a:rPr lang="de-DE" sz="800" dirty="0" smtClean="0">
                <a:latin typeface="+mj-lt"/>
              </a:rPr>
              <a:t> </a:t>
            </a:r>
            <a:endParaRPr lang="de-DE" sz="800" dirty="0">
              <a:latin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369332"/>
          </a:xfrm>
        </p:spPr>
        <p:txBody>
          <a:bodyPr/>
          <a:lstStyle/>
          <a:p>
            <a:fld id="{122D1932-BE6C-8447-9B2B-CBD6B593C218}" type="datetime4">
              <a:rPr lang="de-DE"/>
              <a:pPr/>
              <a:t>23. August 2018</a:t>
            </a:fld>
            <a:r>
              <a:rPr lang="de-DE" dirty="0"/>
              <a:t>, </a:t>
            </a:r>
            <a:r>
              <a:rPr lang="en-US" dirty="0" smtClean="0"/>
              <a:t>Changes in </a:t>
            </a:r>
            <a:r>
              <a:rPr lang="en-US" dirty="0" err="1" smtClean="0"/>
              <a:t>semantical</a:t>
            </a:r>
            <a:r>
              <a:rPr lang="en-US" dirty="0" smtClean="0"/>
              <a:t> division of </a:t>
            </a:r>
            <a:r>
              <a:rPr lang="en-US" dirty="0" err="1" smtClean="0"/>
              <a:t>Synagoge</a:t>
            </a:r>
            <a:r>
              <a:rPr lang="en-US" dirty="0" smtClean="0"/>
              <a:t> am Anger </a:t>
            </a:r>
            <a:r>
              <a:rPr lang="de-DE" dirty="0" smtClean="0"/>
              <a:t/>
            </a:r>
            <a:br>
              <a:rPr lang="de-DE" dirty="0" smtClean="0"/>
            </a:br>
            <a:endParaRPr lang="de-DE" dirty="0"/>
          </a:p>
        </p:txBody>
      </p:sp>
      <p:sp>
        <p:nvSpPr>
          <p:cNvPr id="7" name="Text Box 11"/>
          <p:cNvSpPr txBox="1">
            <a:spLocks noChangeArrowheads="1"/>
          </p:cNvSpPr>
          <p:nvPr/>
        </p:nvSpPr>
        <p:spPr bwMode="auto">
          <a:xfrm>
            <a:off x="610567" y="4720761"/>
            <a:ext cx="8208912" cy="163217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gn="l">
              <a:lnSpc>
                <a:spcPct val="108000"/>
              </a:lnSpc>
            </a:pPr>
            <a:r>
              <a:rPr lang="de-DE" sz="800" dirty="0" smtClean="0">
                <a:latin typeface="Georgia" charset="0"/>
              </a:rPr>
              <a:t>1) </a:t>
            </a:r>
            <a:r>
              <a:rPr lang="de-DE" sz="800" dirty="0" err="1" smtClean="0">
                <a:latin typeface="Georgia" charset="0"/>
              </a:rPr>
              <a:t>Some</a:t>
            </a:r>
            <a:r>
              <a:rPr lang="de-DE" sz="800" dirty="0" smtClean="0">
                <a:latin typeface="Georgia" charset="0"/>
              </a:rPr>
              <a:t> </a:t>
            </a:r>
            <a:r>
              <a:rPr lang="de-DE" sz="800" dirty="0" err="1" smtClean="0">
                <a:latin typeface="Georgia" charset="0"/>
              </a:rPr>
              <a:t>elements</a:t>
            </a:r>
            <a:r>
              <a:rPr lang="de-DE" sz="800" dirty="0" smtClean="0">
                <a:latin typeface="Georgia" charset="0"/>
              </a:rPr>
              <a:t> </a:t>
            </a:r>
            <a:r>
              <a:rPr lang="de-DE" sz="800" dirty="0" err="1" smtClean="0">
                <a:latin typeface="Georgia" charset="0"/>
              </a:rPr>
              <a:t>were</a:t>
            </a:r>
            <a:r>
              <a:rPr lang="de-DE" sz="800" dirty="0" smtClean="0">
                <a:latin typeface="Georgia" charset="0"/>
              </a:rPr>
              <a:t> </a:t>
            </a:r>
            <a:r>
              <a:rPr lang="de-DE" sz="800" dirty="0" err="1" smtClean="0">
                <a:latin typeface="Georgia" charset="0"/>
              </a:rPr>
              <a:t>created</a:t>
            </a:r>
            <a:r>
              <a:rPr lang="de-DE" sz="800" dirty="0" smtClean="0">
                <a:latin typeface="Georgia" charset="0"/>
              </a:rPr>
              <a:t> </a:t>
            </a:r>
            <a:r>
              <a:rPr lang="de-DE" sz="800" dirty="0" err="1" smtClean="0">
                <a:latin typeface="Georgia" charset="0"/>
              </a:rPr>
              <a:t>now</a:t>
            </a:r>
            <a:r>
              <a:rPr lang="de-DE" sz="800" dirty="0" smtClean="0">
                <a:latin typeface="Georgia" charset="0"/>
              </a:rPr>
              <a:t> </a:t>
            </a:r>
            <a:r>
              <a:rPr lang="de-DE" sz="800" dirty="0" err="1" smtClean="0">
                <a:latin typeface="Georgia" charset="0"/>
              </a:rPr>
              <a:t>as</a:t>
            </a:r>
            <a:r>
              <a:rPr lang="de-DE" sz="800" dirty="0" smtClean="0">
                <a:latin typeface="Georgia" charset="0"/>
              </a:rPr>
              <a:t> </a:t>
            </a:r>
            <a:r>
              <a:rPr lang="de-DE" sz="800" dirty="0" err="1" smtClean="0">
                <a:latin typeface="Georgia" charset="0"/>
              </a:rPr>
              <a:t>one</a:t>
            </a:r>
            <a:r>
              <a:rPr lang="de-DE" sz="800" dirty="0" smtClean="0">
                <a:latin typeface="Georgia" charset="0"/>
              </a:rPr>
              <a:t> </a:t>
            </a:r>
            <a:r>
              <a:rPr lang="de-DE" sz="800" dirty="0" err="1" smtClean="0">
                <a:latin typeface="Georgia" charset="0"/>
              </a:rPr>
              <a:t>object</a:t>
            </a:r>
            <a:r>
              <a:rPr lang="de-DE" sz="800" dirty="0" smtClean="0">
                <a:latin typeface="Georgia" charset="0"/>
              </a:rPr>
              <a:t>:</a:t>
            </a:r>
          </a:p>
          <a:p>
            <a:pPr marL="228600" indent="-228600" algn="l">
              <a:lnSpc>
                <a:spcPct val="108000"/>
              </a:lnSpc>
              <a:buFont typeface="Arial" panose="020B0604020202020204" pitchFamily="34" charset="0"/>
              <a:buChar char="•"/>
            </a:pPr>
            <a:r>
              <a:rPr lang="de-DE" sz="800" dirty="0" err="1">
                <a:latin typeface="Georgia" charset="0"/>
              </a:rPr>
              <a:t>i</a:t>
            </a:r>
            <a:r>
              <a:rPr lang="de-DE" sz="800" dirty="0" err="1" smtClean="0">
                <a:latin typeface="Georgia" charset="0"/>
              </a:rPr>
              <a:t>nside</a:t>
            </a:r>
            <a:r>
              <a:rPr lang="de-DE" sz="800" dirty="0" smtClean="0">
                <a:latin typeface="Georgia" charset="0"/>
              </a:rPr>
              <a:t> </a:t>
            </a:r>
            <a:r>
              <a:rPr lang="de-DE" sz="800" dirty="0" err="1" smtClean="0">
                <a:latin typeface="Georgia" charset="0"/>
              </a:rPr>
              <a:t>plinth</a:t>
            </a:r>
            <a:r>
              <a:rPr lang="de-DE" sz="800" dirty="0" smtClean="0">
                <a:latin typeface="Georgia" charset="0"/>
              </a:rPr>
              <a:t> 1, </a:t>
            </a:r>
            <a:r>
              <a:rPr lang="de-DE" sz="800" dirty="0" err="1" smtClean="0">
                <a:latin typeface="Georgia" charset="0"/>
              </a:rPr>
              <a:t>column</a:t>
            </a:r>
            <a:r>
              <a:rPr lang="de-DE" sz="800" dirty="0" smtClean="0">
                <a:latin typeface="Georgia" charset="0"/>
              </a:rPr>
              <a:t> 1 </a:t>
            </a:r>
            <a:r>
              <a:rPr lang="de-DE" sz="800" dirty="0" err="1" smtClean="0">
                <a:latin typeface="Georgia" charset="0"/>
              </a:rPr>
              <a:t>and</a:t>
            </a:r>
            <a:r>
              <a:rPr lang="de-DE" sz="800" dirty="0" smtClean="0">
                <a:latin typeface="Georgia" charset="0"/>
              </a:rPr>
              <a:t> </a:t>
            </a:r>
            <a:r>
              <a:rPr lang="de-DE" sz="800" dirty="0" err="1" smtClean="0">
                <a:latin typeface="Georgia" charset="0"/>
              </a:rPr>
              <a:t>cornice</a:t>
            </a:r>
            <a:r>
              <a:rPr lang="de-DE" sz="800" dirty="0" smtClean="0">
                <a:latin typeface="Georgia" charset="0"/>
              </a:rPr>
              <a:t> 1 </a:t>
            </a:r>
            <a:r>
              <a:rPr lang="de-DE" sz="800" dirty="0" err="1" smtClean="0">
                <a:latin typeface="Georgia" charset="0"/>
              </a:rPr>
              <a:t>are</a:t>
            </a:r>
            <a:r>
              <a:rPr lang="de-DE" sz="800" dirty="0" smtClean="0">
                <a:latin typeface="Georgia" charset="0"/>
              </a:rPr>
              <a:t> </a:t>
            </a:r>
            <a:r>
              <a:rPr lang="de-DE" sz="800" dirty="0" err="1" smtClean="0">
                <a:latin typeface="Georgia" charset="0"/>
              </a:rPr>
              <a:t>now</a:t>
            </a:r>
            <a:r>
              <a:rPr lang="de-DE" sz="800" dirty="0" smtClean="0">
                <a:latin typeface="Georgia" charset="0"/>
              </a:rPr>
              <a:t> </a:t>
            </a:r>
            <a:r>
              <a:rPr lang="de-DE" sz="800" dirty="0" err="1" smtClean="0">
                <a:latin typeface="Georgia" charset="0"/>
              </a:rPr>
              <a:t>column</a:t>
            </a:r>
            <a:r>
              <a:rPr lang="de-DE" sz="800" dirty="0" smtClean="0">
                <a:latin typeface="Georgia" charset="0"/>
              </a:rPr>
              <a:t> type 1</a:t>
            </a:r>
          </a:p>
          <a:p>
            <a:pPr marL="228600" indent="-228600" algn="l">
              <a:lnSpc>
                <a:spcPct val="108000"/>
              </a:lnSpc>
              <a:buFont typeface="Arial" panose="020B0604020202020204" pitchFamily="34" charset="0"/>
              <a:buChar char="•"/>
            </a:pPr>
            <a:r>
              <a:rPr lang="de-DE" sz="800" dirty="0" err="1" smtClean="0">
                <a:latin typeface="Georgia" charset="0"/>
              </a:rPr>
              <a:t>column</a:t>
            </a:r>
            <a:r>
              <a:rPr lang="de-DE" sz="800" dirty="0" smtClean="0">
                <a:latin typeface="Georgia" charset="0"/>
              </a:rPr>
              <a:t> 2 </a:t>
            </a:r>
            <a:r>
              <a:rPr lang="de-DE" sz="800" dirty="0" err="1" smtClean="0">
                <a:latin typeface="Georgia" charset="0"/>
              </a:rPr>
              <a:t>and</a:t>
            </a:r>
            <a:r>
              <a:rPr lang="de-DE" sz="800" dirty="0" smtClean="0">
                <a:latin typeface="Georgia" charset="0"/>
              </a:rPr>
              <a:t> </a:t>
            </a:r>
            <a:r>
              <a:rPr lang="de-DE" sz="800" dirty="0" err="1" smtClean="0">
                <a:latin typeface="Georgia" charset="0"/>
              </a:rPr>
              <a:t>cornice</a:t>
            </a:r>
            <a:r>
              <a:rPr lang="de-DE" sz="800" dirty="0" smtClean="0">
                <a:latin typeface="Georgia" charset="0"/>
              </a:rPr>
              <a:t> </a:t>
            </a:r>
            <a:r>
              <a:rPr lang="de-DE" sz="800" dirty="0" err="1" smtClean="0">
                <a:latin typeface="Georgia" charset="0"/>
              </a:rPr>
              <a:t>are</a:t>
            </a:r>
            <a:r>
              <a:rPr lang="de-DE" sz="800" dirty="0" smtClean="0">
                <a:latin typeface="Georgia" charset="0"/>
              </a:rPr>
              <a:t> </a:t>
            </a:r>
            <a:r>
              <a:rPr lang="de-DE" sz="800" dirty="0" err="1" smtClean="0">
                <a:latin typeface="Georgia" charset="0"/>
              </a:rPr>
              <a:t>now</a:t>
            </a:r>
            <a:r>
              <a:rPr lang="de-DE" sz="800" dirty="0" smtClean="0">
                <a:latin typeface="Georgia" charset="0"/>
              </a:rPr>
              <a:t> </a:t>
            </a:r>
            <a:r>
              <a:rPr lang="de-DE" sz="800" dirty="0" err="1" smtClean="0">
                <a:latin typeface="Georgia" charset="0"/>
              </a:rPr>
              <a:t>column</a:t>
            </a:r>
            <a:r>
              <a:rPr lang="de-DE" sz="800" dirty="0" smtClean="0">
                <a:latin typeface="Georgia" charset="0"/>
              </a:rPr>
              <a:t> type 2</a:t>
            </a:r>
          </a:p>
          <a:p>
            <a:pPr marL="228600" indent="-228600" algn="l">
              <a:lnSpc>
                <a:spcPct val="108000"/>
              </a:lnSpc>
              <a:buFont typeface="Arial" panose="020B0604020202020204" pitchFamily="34" charset="0"/>
              <a:buChar char="•"/>
            </a:pPr>
            <a:r>
              <a:rPr lang="de-DE" sz="800" dirty="0" err="1" smtClean="0">
                <a:latin typeface="Georgia" charset="0"/>
              </a:rPr>
              <a:t>inside</a:t>
            </a:r>
            <a:r>
              <a:rPr lang="de-DE" sz="800" dirty="0" smtClean="0">
                <a:latin typeface="Georgia" charset="0"/>
              </a:rPr>
              <a:t> </a:t>
            </a:r>
            <a:r>
              <a:rPr lang="de-DE" sz="800" dirty="0" err="1" smtClean="0">
                <a:latin typeface="Georgia" charset="0"/>
              </a:rPr>
              <a:t>plinth</a:t>
            </a:r>
            <a:r>
              <a:rPr lang="de-DE" sz="800" dirty="0" smtClean="0">
                <a:latin typeface="Georgia" charset="0"/>
              </a:rPr>
              <a:t> 3 </a:t>
            </a:r>
            <a:r>
              <a:rPr lang="de-DE" sz="800" dirty="0" err="1" smtClean="0">
                <a:latin typeface="Georgia" charset="0"/>
              </a:rPr>
              <a:t>portal</a:t>
            </a:r>
            <a:r>
              <a:rPr lang="de-DE" sz="800" dirty="0" smtClean="0">
                <a:latin typeface="Georgia" charset="0"/>
              </a:rPr>
              <a:t> </a:t>
            </a:r>
            <a:r>
              <a:rPr lang="de-DE" sz="800" dirty="0" err="1" smtClean="0">
                <a:latin typeface="Georgia" charset="0"/>
              </a:rPr>
              <a:t>cornice</a:t>
            </a:r>
            <a:r>
              <a:rPr lang="de-DE" sz="800" dirty="0" smtClean="0">
                <a:latin typeface="Georgia" charset="0"/>
              </a:rPr>
              <a:t> 1 </a:t>
            </a:r>
            <a:r>
              <a:rPr lang="de-DE" sz="800" dirty="0" err="1" smtClean="0">
                <a:latin typeface="Georgia" charset="0"/>
              </a:rPr>
              <a:t>and</a:t>
            </a:r>
            <a:r>
              <a:rPr lang="de-DE" sz="800" dirty="0" smtClean="0">
                <a:latin typeface="Georgia" charset="0"/>
              </a:rPr>
              <a:t> </a:t>
            </a:r>
            <a:r>
              <a:rPr lang="de-DE" sz="800" dirty="0" err="1" smtClean="0">
                <a:latin typeface="Georgia" charset="0"/>
              </a:rPr>
              <a:t>portal</a:t>
            </a:r>
            <a:r>
              <a:rPr lang="de-DE" sz="800" dirty="0" smtClean="0">
                <a:latin typeface="Georgia" charset="0"/>
              </a:rPr>
              <a:t> 3 </a:t>
            </a:r>
            <a:r>
              <a:rPr lang="de-DE" sz="800" dirty="0" err="1" smtClean="0">
                <a:latin typeface="Georgia" charset="0"/>
              </a:rPr>
              <a:t>are</a:t>
            </a:r>
            <a:r>
              <a:rPr lang="de-DE" sz="800" dirty="0" smtClean="0">
                <a:latin typeface="Georgia" charset="0"/>
              </a:rPr>
              <a:t> </a:t>
            </a:r>
            <a:r>
              <a:rPr lang="de-DE" sz="800" dirty="0" err="1" smtClean="0">
                <a:latin typeface="Georgia" charset="0"/>
              </a:rPr>
              <a:t>now</a:t>
            </a:r>
            <a:r>
              <a:rPr lang="de-DE" sz="800" dirty="0" smtClean="0">
                <a:latin typeface="Georgia" charset="0"/>
              </a:rPr>
              <a:t> </a:t>
            </a:r>
            <a:r>
              <a:rPr lang="de-DE" sz="800" dirty="0" err="1" smtClean="0">
                <a:latin typeface="Georgia" charset="0"/>
              </a:rPr>
              <a:t>portal</a:t>
            </a:r>
            <a:r>
              <a:rPr lang="de-DE" sz="800" dirty="0" smtClean="0">
                <a:latin typeface="Georgia" charset="0"/>
              </a:rPr>
              <a:t> type 2</a:t>
            </a:r>
          </a:p>
          <a:p>
            <a:pPr marL="228600" indent="-228600" algn="l">
              <a:lnSpc>
                <a:spcPct val="108000"/>
              </a:lnSpc>
              <a:buFont typeface="Arial" panose="020B0604020202020204" pitchFamily="34" charset="0"/>
              <a:buChar char="•"/>
            </a:pPr>
            <a:r>
              <a:rPr lang="de-DE" sz="800" dirty="0" err="1" smtClean="0">
                <a:latin typeface="Georgia" charset="0"/>
              </a:rPr>
              <a:t>portal</a:t>
            </a:r>
            <a:r>
              <a:rPr lang="de-DE" sz="800" dirty="0" smtClean="0">
                <a:latin typeface="Georgia" charset="0"/>
              </a:rPr>
              <a:t> </a:t>
            </a:r>
            <a:r>
              <a:rPr lang="de-DE" sz="800" dirty="0" err="1" smtClean="0">
                <a:latin typeface="Georgia" charset="0"/>
              </a:rPr>
              <a:t>cornice</a:t>
            </a:r>
            <a:r>
              <a:rPr lang="de-DE" sz="800" dirty="0" smtClean="0">
                <a:latin typeface="Georgia" charset="0"/>
              </a:rPr>
              <a:t> 2 </a:t>
            </a:r>
            <a:r>
              <a:rPr lang="de-DE" sz="800" dirty="0" err="1" smtClean="0">
                <a:latin typeface="Georgia" charset="0"/>
              </a:rPr>
              <a:t>and</a:t>
            </a:r>
            <a:r>
              <a:rPr lang="de-DE" sz="800" dirty="0" smtClean="0">
                <a:latin typeface="Georgia" charset="0"/>
              </a:rPr>
              <a:t> </a:t>
            </a:r>
            <a:r>
              <a:rPr lang="de-DE" sz="800" dirty="0" err="1" smtClean="0">
                <a:latin typeface="Georgia" charset="0"/>
              </a:rPr>
              <a:t>portal</a:t>
            </a:r>
            <a:r>
              <a:rPr lang="de-DE" sz="800" dirty="0" smtClean="0">
                <a:latin typeface="Georgia" charset="0"/>
              </a:rPr>
              <a:t> 4 </a:t>
            </a:r>
            <a:r>
              <a:rPr lang="de-DE" sz="800" dirty="0" err="1" smtClean="0">
                <a:latin typeface="Georgia" charset="0"/>
              </a:rPr>
              <a:t>are</a:t>
            </a:r>
            <a:r>
              <a:rPr lang="de-DE" sz="800" dirty="0" smtClean="0">
                <a:latin typeface="Georgia" charset="0"/>
              </a:rPr>
              <a:t> </a:t>
            </a:r>
            <a:r>
              <a:rPr lang="de-DE" sz="800" dirty="0" err="1" smtClean="0">
                <a:latin typeface="Georgia" charset="0"/>
              </a:rPr>
              <a:t>now</a:t>
            </a:r>
            <a:r>
              <a:rPr lang="de-DE" sz="800" dirty="0" smtClean="0">
                <a:latin typeface="Georgia" charset="0"/>
              </a:rPr>
              <a:t> </a:t>
            </a:r>
            <a:r>
              <a:rPr lang="de-DE" sz="800" dirty="0" err="1" smtClean="0">
                <a:latin typeface="Georgia" charset="0"/>
              </a:rPr>
              <a:t>portal</a:t>
            </a:r>
            <a:r>
              <a:rPr lang="de-DE" sz="800" dirty="0" smtClean="0">
                <a:latin typeface="Georgia" charset="0"/>
              </a:rPr>
              <a:t> type 5</a:t>
            </a:r>
          </a:p>
          <a:p>
            <a:pPr algn="l">
              <a:lnSpc>
                <a:spcPct val="108000"/>
              </a:lnSpc>
            </a:pPr>
            <a:r>
              <a:rPr lang="de-DE" sz="800" dirty="0" smtClean="0">
                <a:latin typeface="Georgia" charset="0"/>
              </a:rPr>
              <a:t>2) </a:t>
            </a:r>
            <a:r>
              <a:rPr lang="de-DE" sz="800" dirty="0" err="1" smtClean="0">
                <a:latin typeface="Georgia" charset="0"/>
              </a:rPr>
              <a:t>Changes</a:t>
            </a:r>
            <a:r>
              <a:rPr lang="de-DE" sz="800" dirty="0" smtClean="0">
                <a:latin typeface="Georgia" charset="0"/>
              </a:rPr>
              <a:t> in </a:t>
            </a:r>
            <a:r>
              <a:rPr lang="de-DE" sz="800" dirty="0" err="1" smtClean="0">
                <a:latin typeface="Georgia" charset="0"/>
              </a:rPr>
              <a:t>names</a:t>
            </a:r>
            <a:r>
              <a:rPr lang="de-DE" sz="800" dirty="0" smtClean="0">
                <a:latin typeface="Georgia" charset="0"/>
              </a:rPr>
              <a:t> </a:t>
            </a:r>
            <a:r>
              <a:rPr lang="de-DE" sz="800" dirty="0" err="1" smtClean="0">
                <a:latin typeface="Georgia" charset="0"/>
              </a:rPr>
              <a:t>of</a:t>
            </a:r>
            <a:r>
              <a:rPr lang="de-DE" sz="800" dirty="0" smtClean="0">
                <a:latin typeface="Georgia" charset="0"/>
              </a:rPr>
              <a:t> </a:t>
            </a:r>
            <a:r>
              <a:rPr lang="de-DE" sz="800" dirty="0" err="1" smtClean="0">
                <a:latin typeface="Georgia" charset="0"/>
              </a:rPr>
              <a:t>elements</a:t>
            </a:r>
            <a:endParaRPr lang="de-DE" sz="800" dirty="0" smtClean="0">
              <a:latin typeface="Georgia" charset="0"/>
            </a:endParaRPr>
          </a:p>
          <a:p>
            <a:pPr marL="228600" indent="-228600" algn="l">
              <a:lnSpc>
                <a:spcPct val="108000"/>
              </a:lnSpc>
              <a:buFont typeface="Arial" panose="020B0604020202020204" pitchFamily="34" charset="0"/>
              <a:buChar char="•"/>
            </a:pPr>
            <a:r>
              <a:rPr lang="de-DE" sz="800" dirty="0" err="1" smtClean="0">
                <a:latin typeface="Georgia" charset="0"/>
              </a:rPr>
              <a:t>arc</a:t>
            </a:r>
            <a:r>
              <a:rPr lang="de-DE" sz="800" dirty="0" smtClean="0">
                <a:latin typeface="Georgia" charset="0"/>
              </a:rPr>
              <a:t> </a:t>
            </a:r>
            <a:r>
              <a:rPr lang="de-DE" sz="800" dirty="0" err="1" smtClean="0">
                <a:latin typeface="Georgia" charset="0"/>
              </a:rPr>
              <a:t>cornice</a:t>
            </a:r>
            <a:r>
              <a:rPr lang="de-DE" sz="800" dirty="0" smtClean="0">
                <a:latin typeface="Georgia" charset="0"/>
              </a:rPr>
              <a:t> </a:t>
            </a:r>
            <a:r>
              <a:rPr lang="de-DE" sz="800" dirty="0" err="1" smtClean="0">
                <a:latin typeface="Georgia" charset="0"/>
              </a:rPr>
              <a:t>is</a:t>
            </a:r>
            <a:r>
              <a:rPr lang="de-DE" sz="800" dirty="0" smtClean="0">
                <a:latin typeface="Georgia" charset="0"/>
              </a:rPr>
              <a:t> </a:t>
            </a:r>
            <a:r>
              <a:rPr lang="de-DE" sz="800" dirty="0" err="1" smtClean="0">
                <a:latin typeface="Georgia" charset="0"/>
              </a:rPr>
              <a:t>now</a:t>
            </a:r>
            <a:r>
              <a:rPr lang="de-DE" sz="800" dirty="0" smtClean="0">
                <a:latin typeface="Georgia" charset="0"/>
              </a:rPr>
              <a:t> blind </a:t>
            </a:r>
            <a:r>
              <a:rPr lang="de-DE" sz="800" dirty="0" err="1" smtClean="0">
                <a:latin typeface="Georgia" charset="0"/>
              </a:rPr>
              <a:t>arch</a:t>
            </a:r>
            <a:endParaRPr lang="de-DE" sz="800" dirty="0" smtClean="0">
              <a:latin typeface="Georgia" charset="0"/>
            </a:endParaRPr>
          </a:p>
          <a:p>
            <a:pPr marL="228600" indent="-228600" algn="l">
              <a:lnSpc>
                <a:spcPct val="108000"/>
              </a:lnSpc>
              <a:buFont typeface="Arial" panose="020B0604020202020204" pitchFamily="34" charset="0"/>
              <a:buChar char="•"/>
            </a:pPr>
            <a:r>
              <a:rPr lang="de-DE" sz="800" dirty="0" err="1" smtClean="0">
                <a:latin typeface="Georgia" charset="0"/>
              </a:rPr>
              <a:t>inside</a:t>
            </a:r>
            <a:r>
              <a:rPr lang="de-DE" sz="800" dirty="0" smtClean="0">
                <a:latin typeface="Georgia" charset="0"/>
              </a:rPr>
              <a:t> </a:t>
            </a:r>
            <a:r>
              <a:rPr lang="de-DE" sz="800" dirty="0" err="1" smtClean="0">
                <a:latin typeface="Georgia" charset="0"/>
              </a:rPr>
              <a:t>plinth</a:t>
            </a:r>
            <a:r>
              <a:rPr lang="de-DE" sz="800" dirty="0" smtClean="0">
                <a:latin typeface="Georgia" charset="0"/>
              </a:rPr>
              <a:t> 1 </a:t>
            </a:r>
            <a:r>
              <a:rPr lang="de-DE" sz="800" dirty="0" err="1" smtClean="0">
                <a:latin typeface="Georgia" charset="0"/>
              </a:rPr>
              <a:t>is</a:t>
            </a:r>
            <a:r>
              <a:rPr lang="de-DE" sz="800" dirty="0" smtClean="0">
                <a:latin typeface="Georgia" charset="0"/>
              </a:rPr>
              <a:t> </a:t>
            </a:r>
            <a:r>
              <a:rPr lang="de-DE" sz="800" dirty="0" err="1" smtClean="0">
                <a:latin typeface="Georgia" charset="0"/>
              </a:rPr>
              <a:t>now</a:t>
            </a:r>
            <a:r>
              <a:rPr lang="de-DE" sz="800" dirty="0" smtClean="0">
                <a:latin typeface="Georgia" charset="0"/>
              </a:rPr>
              <a:t> </a:t>
            </a:r>
            <a:r>
              <a:rPr lang="de-DE" sz="800" dirty="0" err="1" smtClean="0">
                <a:latin typeface="Georgia" charset="0"/>
              </a:rPr>
              <a:t>plinth</a:t>
            </a:r>
            <a:r>
              <a:rPr lang="de-DE" sz="800" dirty="0" smtClean="0">
                <a:latin typeface="Georgia" charset="0"/>
              </a:rPr>
              <a:t> type 1</a:t>
            </a:r>
          </a:p>
          <a:p>
            <a:pPr algn="l">
              <a:lnSpc>
                <a:spcPct val="108000"/>
              </a:lnSpc>
            </a:pPr>
            <a:r>
              <a:rPr lang="de-DE" sz="800" dirty="0" smtClean="0">
                <a:latin typeface="Georgia" charset="0"/>
              </a:rPr>
              <a:t>3) New </a:t>
            </a:r>
            <a:r>
              <a:rPr lang="de-DE" sz="800" dirty="0" err="1" smtClean="0">
                <a:latin typeface="Georgia" charset="0"/>
              </a:rPr>
              <a:t>elements</a:t>
            </a:r>
            <a:r>
              <a:rPr lang="de-DE" sz="800" dirty="0" smtClean="0">
                <a:latin typeface="Georgia" charset="0"/>
              </a:rPr>
              <a:t>, </a:t>
            </a:r>
            <a:r>
              <a:rPr lang="de-DE" sz="800" dirty="0" err="1" smtClean="0">
                <a:latin typeface="Georgia" charset="0"/>
              </a:rPr>
              <a:t>which</a:t>
            </a:r>
            <a:r>
              <a:rPr lang="de-DE" sz="800" dirty="0" smtClean="0">
                <a:latin typeface="Georgia" charset="0"/>
              </a:rPr>
              <a:t> </a:t>
            </a:r>
            <a:r>
              <a:rPr lang="de-DE" sz="800" dirty="0" err="1" smtClean="0">
                <a:latin typeface="Georgia" charset="0"/>
              </a:rPr>
              <a:t>were</a:t>
            </a:r>
            <a:r>
              <a:rPr lang="de-DE" sz="800" dirty="0" smtClean="0">
                <a:latin typeface="Georgia" charset="0"/>
              </a:rPr>
              <a:t> </a:t>
            </a:r>
            <a:r>
              <a:rPr lang="de-DE" sz="800" dirty="0" err="1" smtClean="0">
                <a:latin typeface="Georgia" charset="0"/>
              </a:rPr>
              <a:t>missed</a:t>
            </a:r>
            <a:r>
              <a:rPr lang="de-DE" sz="800" dirty="0" smtClean="0">
                <a:latin typeface="Georgia" charset="0"/>
              </a:rPr>
              <a:t> in </a:t>
            </a:r>
            <a:r>
              <a:rPr lang="de-DE" sz="800" dirty="0" err="1" smtClean="0">
                <a:latin typeface="Georgia" charset="0"/>
              </a:rPr>
              <a:t>first</a:t>
            </a:r>
            <a:r>
              <a:rPr lang="de-DE" sz="800" dirty="0" smtClean="0">
                <a:latin typeface="Georgia" charset="0"/>
              </a:rPr>
              <a:t> </a:t>
            </a:r>
            <a:r>
              <a:rPr lang="de-DE" sz="800" dirty="0" err="1" smtClean="0">
                <a:latin typeface="Georgia" charset="0"/>
              </a:rPr>
              <a:t>division</a:t>
            </a:r>
            <a:endParaRPr lang="de-DE" sz="800" dirty="0">
              <a:latin typeface="Georgia" charset="0"/>
            </a:endParaRPr>
          </a:p>
          <a:p>
            <a:pPr marL="171450" indent="-171450" algn="l">
              <a:lnSpc>
                <a:spcPct val="108000"/>
              </a:lnSpc>
              <a:buFont typeface="Arial" panose="020B0604020202020204" pitchFamily="34" charset="0"/>
              <a:buChar char="•"/>
            </a:pPr>
            <a:r>
              <a:rPr lang="de-DE" sz="800" dirty="0" err="1">
                <a:latin typeface="Georgia" charset="0"/>
              </a:rPr>
              <a:t>p</a:t>
            </a:r>
            <a:r>
              <a:rPr lang="de-DE" sz="800" dirty="0" err="1" smtClean="0">
                <a:latin typeface="Georgia" charset="0"/>
              </a:rPr>
              <a:t>ortal</a:t>
            </a:r>
            <a:r>
              <a:rPr lang="de-DE" sz="800" dirty="0" smtClean="0">
                <a:latin typeface="Georgia" charset="0"/>
              </a:rPr>
              <a:t> type 3</a:t>
            </a:r>
          </a:p>
          <a:p>
            <a:pPr marL="171450" indent="-171450" algn="l">
              <a:lnSpc>
                <a:spcPct val="108000"/>
              </a:lnSpc>
              <a:buFont typeface="Arial" panose="020B0604020202020204" pitchFamily="34" charset="0"/>
              <a:buChar char="•"/>
            </a:pPr>
            <a:r>
              <a:rPr lang="de-DE" sz="800" dirty="0">
                <a:latin typeface="Georgia" charset="0"/>
              </a:rPr>
              <a:t>w</a:t>
            </a:r>
            <a:r>
              <a:rPr lang="de-DE" sz="800" dirty="0" smtClean="0">
                <a:latin typeface="Georgia" charset="0"/>
              </a:rPr>
              <a:t>all </a:t>
            </a:r>
            <a:r>
              <a:rPr lang="de-DE" sz="800" dirty="0" err="1" smtClean="0">
                <a:latin typeface="Georgia" charset="0"/>
              </a:rPr>
              <a:t>detail</a:t>
            </a:r>
            <a:r>
              <a:rPr lang="de-DE" sz="800" dirty="0" smtClean="0">
                <a:latin typeface="Georgia" charset="0"/>
              </a:rPr>
              <a:t> type 1</a:t>
            </a:r>
          </a:p>
          <a:p>
            <a:pPr marL="171450" indent="-171450" algn="l">
              <a:lnSpc>
                <a:spcPct val="108000"/>
              </a:lnSpc>
              <a:buFont typeface="Arial" panose="020B0604020202020204" pitchFamily="34" charset="0"/>
              <a:buChar char="•"/>
            </a:pPr>
            <a:r>
              <a:rPr lang="de-DE" sz="800" dirty="0" smtClean="0">
                <a:latin typeface="Georgia" charset="0"/>
              </a:rPr>
              <a:t>Pilaster type 8</a:t>
            </a:r>
          </a:p>
        </p:txBody>
      </p:sp>
      <p:sp>
        <p:nvSpPr>
          <p:cNvPr id="10" name="Rectangle 4"/>
          <p:cNvSpPr>
            <a:spLocks noGrp="1" noChangeArrowheads="1"/>
          </p:cNvSpPr>
          <p:nvPr>
            <p:ph type="title"/>
          </p:nvPr>
        </p:nvSpPr>
        <p:spPr>
          <a:xfrm>
            <a:off x="381000" y="764704"/>
            <a:ext cx="8763000" cy="527720"/>
          </a:xfrm>
          <a:noFill/>
          <a:ln/>
          <a:extLst>
            <a:ext uri="{91240B29-F687-4f45-9708-019B960494DF}">
              <a14:hiddenLine xmlns:a14="http://schemas.microsoft.com/office/drawing/2010/main" xmlns="" w="9525">
                <a:solidFill>
                  <a:schemeClr val="tx1"/>
                </a:solidFill>
                <a:miter lim="800000"/>
                <a:headEnd/>
                <a:tailEnd/>
              </a14:hiddenLine>
            </a:ext>
          </a:extLst>
        </p:spPr>
        <p:txBody>
          <a:bodyPr anchor="ctr"/>
          <a:lstStyle/>
          <a:p>
            <a:r>
              <a:rPr lang="de-DE" sz="3200" dirty="0" err="1" smtClean="0"/>
              <a:t>Changes</a:t>
            </a:r>
            <a:r>
              <a:rPr lang="de-DE" sz="3200" dirty="0" smtClean="0"/>
              <a:t> in </a:t>
            </a:r>
            <a:r>
              <a:rPr lang="de-DE" sz="3200" dirty="0" err="1" smtClean="0"/>
              <a:t>interior</a:t>
            </a:r>
            <a:r>
              <a:rPr lang="de-DE" sz="3200" dirty="0" smtClean="0"/>
              <a:t> </a:t>
            </a:r>
            <a:r>
              <a:rPr lang="de-DE" sz="3200" dirty="0" err="1" smtClean="0"/>
              <a:t>objects</a:t>
            </a:r>
            <a:r>
              <a:rPr lang="de-DE" dirty="0" smtClean="0"/>
              <a:t/>
            </a:r>
            <a:br>
              <a:rPr lang="de-DE" dirty="0" smtClean="0"/>
            </a:br>
            <a:r>
              <a:rPr lang="de-DE" sz="2000" dirty="0" smtClean="0">
                <a:solidFill>
                  <a:srgbClr val="96BE0D"/>
                </a:solidFill>
              </a:rPr>
              <a:t>Longitudinal </a:t>
            </a:r>
            <a:r>
              <a:rPr lang="de-DE" sz="2000" dirty="0" err="1" smtClean="0">
                <a:solidFill>
                  <a:srgbClr val="96BE0D"/>
                </a:solidFill>
              </a:rPr>
              <a:t>section</a:t>
            </a:r>
            <a:r>
              <a:rPr lang="de-DE" sz="2000" dirty="0" smtClean="0">
                <a:solidFill>
                  <a:srgbClr val="96BE0D"/>
                </a:solidFill>
              </a:rPr>
              <a:t> </a:t>
            </a:r>
            <a:r>
              <a:rPr lang="de-DE" sz="2000" dirty="0" err="1" smtClean="0">
                <a:solidFill>
                  <a:srgbClr val="96BE0D"/>
                </a:solidFill>
              </a:rPr>
              <a:t>to</a:t>
            </a:r>
            <a:r>
              <a:rPr lang="de-DE" sz="2000" dirty="0" smtClean="0">
                <a:solidFill>
                  <a:srgbClr val="96BE0D"/>
                </a:solidFill>
              </a:rPr>
              <a:t> </a:t>
            </a:r>
            <a:r>
              <a:rPr lang="de-DE" sz="2000" dirty="0" err="1" smtClean="0">
                <a:solidFill>
                  <a:srgbClr val="96BE0D"/>
                </a:solidFill>
              </a:rPr>
              <a:t>the</a:t>
            </a:r>
            <a:r>
              <a:rPr lang="de-DE" sz="2000" dirty="0" smtClean="0">
                <a:solidFill>
                  <a:srgbClr val="96BE0D"/>
                </a:solidFill>
              </a:rPr>
              <a:t> </a:t>
            </a:r>
            <a:r>
              <a:rPr lang="de-DE" sz="2000" dirty="0" err="1" smtClean="0">
                <a:solidFill>
                  <a:srgbClr val="96BE0D"/>
                </a:solidFill>
              </a:rPr>
              <a:t>north</a:t>
            </a:r>
            <a:endParaRPr lang="de-DE" sz="2000" dirty="0">
              <a:solidFill>
                <a:srgbClr val="598EC2"/>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bwMode="auto">
          <a:xfrm>
            <a:off x="402671" y="1519167"/>
            <a:ext cx="4170749" cy="2860957"/>
          </a:xfrm>
          <a:prstGeom prst="rect">
            <a:avLst/>
          </a:prstGeom>
          <a:noFill/>
        </p:spPr>
      </p:pic>
      <p:pic>
        <p:nvPicPr>
          <p:cNvPr id="2" name="Grafik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16016" y="1505757"/>
            <a:ext cx="4311195" cy="2957298"/>
          </a:xfrm>
          <a:prstGeom prst="rect">
            <a:avLst/>
          </a:prstGeom>
        </p:spPr>
      </p:pic>
      <p:sp>
        <p:nvSpPr>
          <p:cNvPr id="17" name="Text Box 11"/>
          <p:cNvSpPr txBox="1">
            <a:spLocks noChangeArrowheads="1"/>
          </p:cNvSpPr>
          <p:nvPr/>
        </p:nvSpPr>
        <p:spPr bwMode="auto">
          <a:xfrm>
            <a:off x="4891748" y="4391235"/>
            <a:ext cx="3959730" cy="43530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nSpc>
                <a:spcPct val="108000"/>
              </a:lnSpc>
            </a:pPr>
            <a:r>
              <a:rPr lang="de-DE" sz="800" dirty="0" smtClean="0">
                <a:latin typeface="+mj-lt"/>
              </a:rPr>
              <a:t>NEW DIVISION</a:t>
            </a:r>
          </a:p>
          <a:p>
            <a:pPr>
              <a:lnSpc>
                <a:spcPct val="108000"/>
              </a:lnSpc>
            </a:pPr>
            <a:r>
              <a:rPr lang="de-DE" sz="800" dirty="0" smtClean="0">
                <a:latin typeface="+mj-lt"/>
              </a:rPr>
              <a:t>Source: Stadtarchiv </a:t>
            </a:r>
            <a:r>
              <a:rPr lang="de-DE" sz="800" dirty="0">
                <a:latin typeface="+mj-lt"/>
              </a:rPr>
              <a:t>Hannover, </a:t>
            </a:r>
            <a:r>
              <a:rPr lang="de-DE" sz="800" dirty="0" err="1">
                <a:latin typeface="+mj-lt"/>
              </a:rPr>
              <a:t>Nachlaß</a:t>
            </a:r>
            <a:r>
              <a:rPr lang="de-DE" sz="800" dirty="0">
                <a:latin typeface="+mj-lt"/>
              </a:rPr>
              <a:t> </a:t>
            </a:r>
            <a:r>
              <a:rPr lang="de-DE" sz="800" dirty="0" err="1">
                <a:latin typeface="+mj-lt"/>
              </a:rPr>
              <a:t>Oppler</a:t>
            </a:r>
            <a:r>
              <a:rPr lang="de-DE" sz="800" dirty="0">
                <a:latin typeface="+mj-lt"/>
              </a:rPr>
              <a:t>, Mappe 60, Blatt </a:t>
            </a:r>
            <a:r>
              <a:rPr lang="de-DE" sz="800" dirty="0" smtClean="0">
                <a:latin typeface="+mj-lt"/>
              </a:rPr>
              <a:t>15.</a:t>
            </a:r>
            <a:endParaRPr lang="de-DE" sz="800" dirty="0">
              <a:latin typeface="+mj-lt"/>
            </a:endParaRPr>
          </a:p>
          <a:p>
            <a:pPr>
              <a:lnSpc>
                <a:spcPct val="108000"/>
              </a:lnSpc>
            </a:pPr>
            <a:r>
              <a:rPr lang="de-DE" sz="800" dirty="0" smtClean="0">
                <a:latin typeface="+mj-lt"/>
              </a:rPr>
              <a:t> </a:t>
            </a:r>
            <a:endParaRPr lang="de-DE" sz="800" dirty="0">
              <a:latin typeface="+mj-lt"/>
            </a:endParaRPr>
          </a:p>
        </p:txBody>
      </p:sp>
      <p:sp>
        <p:nvSpPr>
          <p:cNvPr id="18" name="Text Box 11"/>
          <p:cNvSpPr txBox="1">
            <a:spLocks noChangeArrowheads="1"/>
          </p:cNvSpPr>
          <p:nvPr/>
        </p:nvSpPr>
        <p:spPr bwMode="auto">
          <a:xfrm>
            <a:off x="323528" y="4338943"/>
            <a:ext cx="3959730" cy="43530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nSpc>
                <a:spcPct val="108000"/>
              </a:lnSpc>
            </a:pPr>
            <a:r>
              <a:rPr lang="de-DE" sz="800" dirty="0" smtClean="0">
                <a:latin typeface="+mj-lt"/>
              </a:rPr>
              <a:t>OLD DIVISION</a:t>
            </a:r>
          </a:p>
          <a:p>
            <a:pPr>
              <a:lnSpc>
                <a:spcPct val="108000"/>
              </a:lnSpc>
            </a:pPr>
            <a:r>
              <a:rPr lang="de-DE" sz="800" dirty="0" smtClean="0">
                <a:latin typeface="+mj-lt"/>
              </a:rPr>
              <a:t>Source: Stadtarchiv </a:t>
            </a:r>
            <a:r>
              <a:rPr lang="de-DE" sz="800" dirty="0">
                <a:latin typeface="+mj-lt"/>
              </a:rPr>
              <a:t>Hannover, </a:t>
            </a:r>
            <a:r>
              <a:rPr lang="de-DE" sz="800" dirty="0" err="1">
                <a:latin typeface="+mj-lt"/>
              </a:rPr>
              <a:t>Nachlaß</a:t>
            </a:r>
            <a:r>
              <a:rPr lang="de-DE" sz="800" dirty="0">
                <a:latin typeface="+mj-lt"/>
              </a:rPr>
              <a:t> </a:t>
            </a:r>
            <a:r>
              <a:rPr lang="de-DE" sz="800" dirty="0" err="1">
                <a:latin typeface="+mj-lt"/>
              </a:rPr>
              <a:t>Oppler</a:t>
            </a:r>
            <a:r>
              <a:rPr lang="de-DE" sz="800" dirty="0">
                <a:latin typeface="+mj-lt"/>
              </a:rPr>
              <a:t>, Mappe 60, Blatt </a:t>
            </a:r>
            <a:r>
              <a:rPr lang="de-DE" sz="800" dirty="0" smtClean="0">
                <a:latin typeface="+mj-lt"/>
              </a:rPr>
              <a:t>15.</a:t>
            </a:r>
            <a:endParaRPr lang="de-DE" sz="800" dirty="0">
              <a:latin typeface="+mj-lt"/>
            </a:endParaRPr>
          </a:p>
          <a:p>
            <a:pPr>
              <a:lnSpc>
                <a:spcPct val="108000"/>
              </a:lnSpc>
            </a:pPr>
            <a:r>
              <a:rPr lang="de-DE" sz="800" dirty="0" smtClean="0">
                <a:latin typeface="+mj-lt"/>
              </a:rPr>
              <a:t> </a:t>
            </a:r>
            <a:endParaRPr lang="de-DE" sz="800" dirty="0">
              <a:latin typeface="+mj-lt"/>
            </a:endParaRPr>
          </a:p>
        </p:txBody>
      </p:sp>
      <p:sp>
        <p:nvSpPr>
          <p:cNvPr id="3" name="Rechteck 2"/>
          <p:cNvSpPr/>
          <p:nvPr/>
        </p:nvSpPr>
        <p:spPr>
          <a:xfrm>
            <a:off x="4139952" y="4735380"/>
            <a:ext cx="4355976" cy="1422184"/>
          </a:xfrm>
          <a:prstGeom prst="rect">
            <a:avLst/>
          </a:prstGeom>
        </p:spPr>
        <p:txBody>
          <a:bodyPr wrap="square">
            <a:spAutoFit/>
          </a:bodyPr>
          <a:lstStyle/>
          <a:p>
            <a:pPr algn="l">
              <a:lnSpc>
                <a:spcPct val="108000"/>
              </a:lnSpc>
            </a:pPr>
            <a:r>
              <a:rPr lang="de-DE" sz="800" dirty="0" smtClean="0">
                <a:latin typeface="+mj-lt"/>
              </a:rPr>
              <a:t>4) Different </a:t>
            </a:r>
            <a:r>
              <a:rPr lang="de-DE" sz="800" dirty="0" err="1" smtClean="0">
                <a:latin typeface="+mj-lt"/>
              </a:rPr>
              <a:t>order</a:t>
            </a:r>
            <a:r>
              <a:rPr lang="de-DE" sz="800" dirty="0" smtClean="0">
                <a:latin typeface="+mj-lt"/>
              </a:rPr>
              <a:t> </a:t>
            </a:r>
            <a:r>
              <a:rPr lang="de-DE" sz="800" dirty="0" err="1" smtClean="0">
                <a:latin typeface="+mj-lt"/>
              </a:rPr>
              <a:t>of</a:t>
            </a:r>
            <a:r>
              <a:rPr lang="de-DE" sz="800" dirty="0" smtClean="0">
                <a:latin typeface="+mj-lt"/>
              </a:rPr>
              <a:t> </a:t>
            </a:r>
            <a:r>
              <a:rPr lang="de-DE" sz="800" dirty="0" err="1" smtClean="0">
                <a:latin typeface="+mj-lt"/>
              </a:rPr>
              <a:t>elements</a:t>
            </a:r>
            <a:r>
              <a:rPr lang="de-DE" sz="800" dirty="0" smtClean="0">
                <a:latin typeface="+mj-lt"/>
              </a:rPr>
              <a:t>:</a:t>
            </a:r>
          </a:p>
          <a:p>
            <a:pPr marL="171450" indent="-171450" algn="l">
              <a:lnSpc>
                <a:spcPct val="108000"/>
              </a:lnSpc>
              <a:buFont typeface="Arial" panose="020B0604020202020204" pitchFamily="34" charset="0"/>
              <a:buChar char="•"/>
            </a:pPr>
            <a:r>
              <a:rPr lang="de-DE" sz="800" dirty="0" err="1">
                <a:latin typeface="+mj-lt"/>
              </a:rPr>
              <a:t>p</a:t>
            </a:r>
            <a:r>
              <a:rPr lang="de-DE" sz="800" dirty="0" err="1" smtClean="0">
                <a:latin typeface="+mj-lt"/>
              </a:rPr>
              <a:t>ortal</a:t>
            </a:r>
            <a:r>
              <a:rPr lang="de-DE" sz="800" dirty="0" smtClean="0">
                <a:latin typeface="+mj-lt"/>
              </a:rPr>
              <a:t> 3 </a:t>
            </a:r>
            <a:r>
              <a:rPr lang="de-DE" sz="800" dirty="0" err="1" smtClean="0">
                <a:latin typeface="+mj-lt"/>
              </a:rPr>
              <a:t>is</a:t>
            </a:r>
            <a:r>
              <a:rPr lang="de-DE" sz="800" dirty="0" smtClean="0">
                <a:latin typeface="+mj-lt"/>
              </a:rPr>
              <a:t> </a:t>
            </a:r>
            <a:r>
              <a:rPr lang="de-DE" sz="800" dirty="0" err="1" smtClean="0">
                <a:latin typeface="+mj-lt"/>
              </a:rPr>
              <a:t>now</a:t>
            </a:r>
            <a:r>
              <a:rPr lang="de-DE" sz="800" dirty="0" smtClean="0">
                <a:latin typeface="+mj-lt"/>
              </a:rPr>
              <a:t> </a:t>
            </a:r>
            <a:r>
              <a:rPr lang="de-DE" sz="800" dirty="0" err="1" smtClean="0">
                <a:latin typeface="+mj-lt"/>
              </a:rPr>
              <a:t>portal</a:t>
            </a:r>
            <a:r>
              <a:rPr lang="de-DE" sz="800" dirty="0" smtClean="0">
                <a:latin typeface="+mj-lt"/>
              </a:rPr>
              <a:t> type 2</a:t>
            </a:r>
          </a:p>
          <a:p>
            <a:pPr marL="171450" indent="-171450" algn="l">
              <a:lnSpc>
                <a:spcPct val="108000"/>
              </a:lnSpc>
              <a:buFont typeface="Arial" panose="020B0604020202020204" pitchFamily="34" charset="0"/>
              <a:buChar char="•"/>
            </a:pPr>
            <a:r>
              <a:rPr lang="de-DE" sz="800" dirty="0" err="1">
                <a:latin typeface="+mj-lt"/>
              </a:rPr>
              <a:t>p</a:t>
            </a:r>
            <a:r>
              <a:rPr lang="de-DE" sz="800" dirty="0" err="1" smtClean="0">
                <a:latin typeface="+mj-lt"/>
              </a:rPr>
              <a:t>ortal</a:t>
            </a:r>
            <a:r>
              <a:rPr lang="de-DE" sz="800" dirty="0" smtClean="0">
                <a:latin typeface="+mj-lt"/>
              </a:rPr>
              <a:t> 4 </a:t>
            </a:r>
            <a:r>
              <a:rPr lang="de-DE" sz="800" dirty="0" err="1" smtClean="0">
                <a:latin typeface="+mj-lt"/>
              </a:rPr>
              <a:t>is</a:t>
            </a:r>
            <a:r>
              <a:rPr lang="de-DE" sz="800" dirty="0" smtClean="0">
                <a:latin typeface="+mj-lt"/>
              </a:rPr>
              <a:t> </a:t>
            </a:r>
            <a:r>
              <a:rPr lang="de-DE" sz="800" dirty="0" err="1" smtClean="0">
                <a:latin typeface="+mj-lt"/>
              </a:rPr>
              <a:t>now</a:t>
            </a:r>
            <a:r>
              <a:rPr lang="de-DE" sz="800" dirty="0" smtClean="0">
                <a:latin typeface="+mj-lt"/>
              </a:rPr>
              <a:t> </a:t>
            </a:r>
            <a:r>
              <a:rPr lang="de-DE" sz="800" dirty="0" err="1" smtClean="0">
                <a:latin typeface="+mj-lt"/>
              </a:rPr>
              <a:t>portal</a:t>
            </a:r>
            <a:r>
              <a:rPr lang="de-DE" sz="800" dirty="0" smtClean="0">
                <a:latin typeface="+mj-lt"/>
              </a:rPr>
              <a:t> type 5</a:t>
            </a:r>
          </a:p>
          <a:p>
            <a:pPr marL="171450" indent="-171450" algn="l">
              <a:lnSpc>
                <a:spcPct val="108000"/>
              </a:lnSpc>
              <a:buFont typeface="Arial" panose="020B0604020202020204" pitchFamily="34" charset="0"/>
              <a:buChar char="•"/>
            </a:pPr>
            <a:r>
              <a:rPr lang="de-DE" sz="800" dirty="0" err="1">
                <a:latin typeface="+mj-lt"/>
              </a:rPr>
              <a:t>v</a:t>
            </a:r>
            <a:r>
              <a:rPr lang="de-DE" sz="800" dirty="0" err="1" smtClean="0">
                <a:latin typeface="+mj-lt"/>
              </a:rPr>
              <a:t>ault</a:t>
            </a:r>
            <a:r>
              <a:rPr lang="de-DE" sz="800" dirty="0" smtClean="0">
                <a:latin typeface="+mj-lt"/>
              </a:rPr>
              <a:t> 1 </a:t>
            </a:r>
            <a:r>
              <a:rPr lang="de-DE" sz="800" dirty="0" err="1" smtClean="0">
                <a:latin typeface="+mj-lt"/>
              </a:rPr>
              <a:t>is</a:t>
            </a:r>
            <a:r>
              <a:rPr lang="de-DE" sz="800" dirty="0" smtClean="0">
                <a:latin typeface="+mj-lt"/>
              </a:rPr>
              <a:t> </a:t>
            </a:r>
            <a:r>
              <a:rPr lang="de-DE" sz="800" dirty="0" err="1" smtClean="0">
                <a:latin typeface="+mj-lt"/>
              </a:rPr>
              <a:t>now</a:t>
            </a:r>
            <a:r>
              <a:rPr lang="de-DE" sz="800" dirty="0" smtClean="0">
                <a:latin typeface="+mj-lt"/>
              </a:rPr>
              <a:t> </a:t>
            </a:r>
            <a:r>
              <a:rPr lang="de-DE" sz="800" dirty="0" err="1" smtClean="0">
                <a:latin typeface="+mj-lt"/>
              </a:rPr>
              <a:t>vault</a:t>
            </a:r>
            <a:r>
              <a:rPr lang="de-DE" sz="800" dirty="0" smtClean="0">
                <a:latin typeface="+mj-lt"/>
              </a:rPr>
              <a:t> type 2</a:t>
            </a:r>
          </a:p>
          <a:p>
            <a:pPr marL="171450" indent="-171450" algn="l">
              <a:lnSpc>
                <a:spcPct val="108000"/>
              </a:lnSpc>
              <a:buFont typeface="Arial" panose="020B0604020202020204" pitchFamily="34" charset="0"/>
              <a:buChar char="•"/>
            </a:pPr>
            <a:r>
              <a:rPr lang="de-DE" sz="800" dirty="0" err="1">
                <a:latin typeface="+mj-lt"/>
              </a:rPr>
              <a:t>p</a:t>
            </a:r>
            <a:r>
              <a:rPr lang="de-DE" sz="800" dirty="0" err="1" smtClean="0">
                <a:latin typeface="+mj-lt"/>
              </a:rPr>
              <a:t>ilaster</a:t>
            </a:r>
            <a:r>
              <a:rPr lang="de-DE" sz="800" dirty="0" smtClean="0">
                <a:latin typeface="+mj-lt"/>
              </a:rPr>
              <a:t> 6 </a:t>
            </a:r>
            <a:r>
              <a:rPr lang="de-DE" sz="800" dirty="0" err="1" smtClean="0">
                <a:latin typeface="+mj-lt"/>
              </a:rPr>
              <a:t>is</a:t>
            </a:r>
            <a:r>
              <a:rPr lang="de-DE" sz="800" dirty="0" smtClean="0">
                <a:latin typeface="+mj-lt"/>
              </a:rPr>
              <a:t> </a:t>
            </a:r>
            <a:r>
              <a:rPr lang="de-DE" sz="800" dirty="0" err="1" smtClean="0">
                <a:latin typeface="+mj-lt"/>
              </a:rPr>
              <a:t>now</a:t>
            </a:r>
            <a:r>
              <a:rPr lang="de-DE" sz="800" dirty="0" smtClean="0">
                <a:latin typeface="+mj-lt"/>
              </a:rPr>
              <a:t> </a:t>
            </a:r>
            <a:r>
              <a:rPr lang="de-DE" sz="800" dirty="0" err="1" smtClean="0">
                <a:latin typeface="+mj-lt"/>
              </a:rPr>
              <a:t>pilaster</a:t>
            </a:r>
            <a:r>
              <a:rPr lang="de-DE" sz="800" dirty="0" smtClean="0">
                <a:latin typeface="+mj-lt"/>
              </a:rPr>
              <a:t> type 7</a:t>
            </a:r>
          </a:p>
          <a:p>
            <a:pPr marL="171450" indent="-171450" algn="l">
              <a:lnSpc>
                <a:spcPct val="108000"/>
              </a:lnSpc>
              <a:buFont typeface="Arial" panose="020B0604020202020204" pitchFamily="34" charset="0"/>
              <a:buChar char="•"/>
            </a:pPr>
            <a:r>
              <a:rPr lang="de-DE" sz="800" dirty="0" err="1">
                <a:latin typeface="+mj-lt"/>
              </a:rPr>
              <a:t>a</a:t>
            </a:r>
            <a:r>
              <a:rPr lang="de-DE" sz="800" dirty="0" err="1" smtClean="0">
                <a:latin typeface="+mj-lt"/>
              </a:rPr>
              <a:t>rch</a:t>
            </a:r>
            <a:r>
              <a:rPr lang="de-DE" sz="800" dirty="0" smtClean="0">
                <a:latin typeface="+mj-lt"/>
              </a:rPr>
              <a:t> 1 </a:t>
            </a:r>
            <a:r>
              <a:rPr lang="de-DE" sz="800" dirty="0" err="1" smtClean="0">
                <a:latin typeface="+mj-lt"/>
              </a:rPr>
              <a:t>is</a:t>
            </a:r>
            <a:r>
              <a:rPr lang="de-DE" sz="800" dirty="0" smtClean="0">
                <a:latin typeface="+mj-lt"/>
              </a:rPr>
              <a:t> </a:t>
            </a:r>
            <a:r>
              <a:rPr lang="de-DE" sz="800" dirty="0" err="1" smtClean="0">
                <a:latin typeface="+mj-lt"/>
              </a:rPr>
              <a:t>now</a:t>
            </a:r>
            <a:r>
              <a:rPr lang="de-DE" sz="800" dirty="0" smtClean="0">
                <a:latin typeface="+mj-lt"/>
              </a:rPr>
              <a:t> </a:t>
            </a:r>
            <a:r>
              <a:rPr lang="de-DE" sz="800" dirty="0" err="1" smtClean="0">
                <a:latin typeface="+mj-lt"/>
              </a:rPr>
              <a:t>arch</a:t>
            </a:r>
            <a:r>
              <a:rPr lang="de-DE" sz="800" dirty="0" smtClean="0">
                <a:latin typeface="+mj-lt"/>
              </a:rPr>
              <a:t> type 2</a:t>
            </a:r>
          </a:p>
          <a:p>
            <a:pPr marL="171450" indent="-171450" algn="l">
              <a:lnSpc>
                <a:spcPct val="108000"/>
              </a:lnSpc>
              <a:buFont typeface="Arial" panose="020B0604020202020204" pitchFamily="34" charset="0"/>
              <a:buChar char="•"/>
            </a:pPr>
            <a:r>
              <a:rPr lang="de-DE" sz="800" dirty="0" err="1">
                <a:latin typeface="+mj-lt"/>
              </a:rPr>
              <a:t>a</a:t>
            </a:r>
            <a:r>
              <a:rPr lang="de-DE" sz="800" dirty="0" err="1" smtClean="0">
                <a:latin typeface="+mj-lt"/>
              </a:rPr>
              <a:t>rch</a:t>
            </a:r>
            <a:r>
              <a:rPr lang="de-DE" sz="800" dirty="0" smtClean="0">
                <a:latin typeface="+mj-lt"/>
              </a:rPr>
              <a:t> 2 </a:t>
            </a:r>
            <a:r>
              <a:rPr lang="de-DE" sz="800" dirty="0" err="1" smtClean="0">
                <a:latin typeface="+mj-lt"/>
              </a:rPr>
              <a:t>is</a:t>
            </a:r>
            <a:r>
              <a:rPr lang="de-DE" sz="800" dirty="0" smtClean="0">
                <a:latin typeface="+mj-lt"/>
              </a:rPr>
              <a:t> </a:t>
            </a:r>
            <a:r>
              <a:rPr lang="de-DE" sz="800" dirty="0" err="1" smtClean="0">
                <a:latin typeface="+mj-lt"/>
              </a:rPr>
              <a:t>now</a:t>
            </a:r>
            <a:r>
              <a:rPr lang="de-DE" sz="800" dirty="0" smtClean="0">
                <a:latin typeface="+mj-lt"/>
              </a:rPr>
              <a:t> </a:t>
            </a:r>
            <a:r>
              <a:rPr lang="de-DE" sz="800" dirty="0" err="1" smtClean="0">
                <a:latin typeface="+mj-lt"/>
              </a:rPr>
              <a:t>arch</a:t>
            </a:r>
            <a:r>
              <a:rPr lang="de-DE" sz="800" dirty="0" smtClean="0">
                <a:latin typeface="+mj-lt"/>
              </a:rPr>
              <a:t> type 3</a:t>
            </a:r>
            <a:endParaRPr lang="de-DE" sz="800" dirty="0">
              <a:latin typeface="+mj-lt"/>
            </a:endParaRPr>
          </a:p>
          <a:p>
            <a:pPr algn="l">
              <a:lnSpc>
                <a:spcPct val="108000"/>
              </a:lnSpc>
            </a:pPr>
            <a:r>
              <a:rPr lang="de-DE" sz="800" dirty="0">
                <a:latin typeface="+mj-lt"/>
              </a:rPr>
              <a:t>5</a:t>
            </a:r>
            <a:r>
              <a:rPr lang="de-DE" sz="800" dirty="0" smtClean="0">
                <a:latin typeface="+mj-lt"/>
              </a:rPr>
              <a:t>) Different </a:t>
            </a:r>
            <a:r>
              <a:rPr lang="de-DE" sz="800" dirty="0" err="1" smtClean="0">
                <a:latin typeface="+mj-lt"/>
              </a:rPr>
              <a:t>division</a:t>
            </a:r>
            <a:r>
              <a:rPr lang="de-DE" sz="800" dirty="0" smtClean="0">
                <a:latin typeface="+mj-lt"/>
              </a:rPr>
              <a:t> </a:t>
            </a:r>
            <a:r>
              <a:rPr lang="de-DE" sz="800" dirty="0" err="1" smtClean="0">
                <a:latin typeface="+mj-lt"/>
              </a:rPr>
              <a:t>of</a:t>
            </a:r>
            <a:r>
              <a:rPr lang="de-DE" sz="800" dirty="0" smtClean="0">
                <a:latin typeface="+mj-lt"/>
              </a:rPr>
              <a:t> </a:t>
            </a:r>
            <a:r>
              <a:rPr lang="de-DE" sz="800" dirty="0" err="1" smtClean="0">
                <a:latin typeface="+mj-lt"/>
              </a:rPr>
              <a:t>elements</a:t>
            </a:r>
            <a:endParaRPr lang="de-DE" sz="800" dirty="0" smtClean="0">
              <a:latin typeface="+mj-lt"/>
            </a:endParaRPr>
          </a:p>
          <a:p>
            <a:pPr marL="171450" indent="-171450" algn="l">
              <a:lnSpc>
                <a:spcPct val="108000"/>
              </a:lnSpc>
              <a:buFont typeface="Arial" panose="020B0604020202020204" pitchFamily="34" charset="0"/>
              <a:buChar char="•"/>
            </a:pPr>
            <a:r>
              <a:rPr lang="de-DE" sz="800" dirty="0" smtClean="0">
                <a:latin typeface="+mj-lt"/>
              </a:rPr>
              <a:t>Pilaster 4 </a:t>
            </a:r>
            <a:r>
              <a:rPr lang="de-DE" sz="800" dirty="0" err="1" smtClean="0">
                <a:latin typeface="+mj-lt"/>
              </a:rPr>
              <a:t>and</a:t>
            </a:r>
            <a:r>
              <a:rPr lang="de-DE" sz="800" dirty="0" smtClean="0">
                <a:latin typeface="+mj-lt"/>
              </a:rPr>
              <a:t> 5 </a:t>
            </a:r>
            <a:r>
              <a:rPr lang="de-DE" sz="800" dirty="0" err="1" smtClean="0">
                <a:latin typeface="+mj-lt"/>
              </a:rPr>
              <a:t>are</a:t>
            </a:r>
            <a:r>
              <a:rPr lang="de-DE" sz="800" dirty="0" smtClean="0">
                <a:latin typeface="+mj-lt"/>
              </a:rPr>
              <a:t> not just </a:t>
            </a:r>
            <a:r>
              <a:rPr lang="de-DE" sz="800" dirty="0" err="1" smtClean="0">
                <a:latin typeface="+mj-lt"/>
              </a:rPr>
              <a:t>columns</a:t>
            </a:r>
            <a:r>
              <a:rPr lang="de-DE" sz="800" dirty="0" smtClean="0">
                <a:latin typeface="+mj-lt"/>
              </a:rPr>
              <a:t>, </a:t>
            </a:r>
            <a:r>
              <a:rPr lang="de-DE" sz="800" dirty="0" err="1" smtClean="0">
                <a:latin typeface="+mj-lt"/>
              </a:rPr>
              <a:t>they</a:t>
            </a:r>
            <a:r>
              <a:rPr lang="de-DE" sz="800" dirty="0" smtClean="0">
                <a:latin typeface="+mj-lt"/>
              </a:rPr>
              <a:t> </a:t>
            </a:r>
            <a:r>
              <a:rPr lang="de-DE" sz="800" dirty="0" err="1" smtClean="0">
                <a:latin typeface="+mj-lt"/>
              </a:rPr>
              <a:t>are</a:t>
            </a:r>
            <a:r>
              <a:rPr lang="de-DE" sz="800" dirty="0" smtClean="0">
                <a:latin typeface="+mj-lt"/>
              </a:rPr>
              <a:t> </a:t>
            </a:r>
            <a:r>
              <a:rPr lang="de-DE" sz="800" dirty="0" err="1" smtClean="0">
                <a:latin typeface="+mj-lt"/>
              </a:rPr>
              <a:t>parts</a:t>
            </a:r>
            <a:r>
              <a:rPr lang="de-DE" sz="800" dirty="0" smtClean="0">
                <a:latin typeface="+mj-lt"/>
              </a:rPr>
              <a:t> </a:t>
            </a:r>
            <a:r>
              <a:rPr lang="de-DE" sz="800" dirty="0" err="1" smtClean="0">
                <a:latin typeface="+mj-lt"/>
              </a:rPr>
              <a:t>of</a:t>
            </a:r>
            <a:r>
              <a:rPr lang="de-DE" sz="800" dirty="0" smtClean="0">
                <a:latin typeface="+mj-lt"/>
              </a:rPr>
              <a:t> </a:t>
            </a:r>
            <a:r>
              <a:rPr lang="de-DE" sz="800" dirty="0" err="1" smtClean="0">
                <a:latin typeface="+mj-lt"/>
              </a:rPr>
              <a:t>elements</a:t>
            </a:r>
            <a:r>
              <a:rPr lang="de-DE" sz="800" dirty="0" smtClean="0">
                <a:latin typeface="+mj-lt"/>
              </a:rPr>
              <a:t> </a:t>
            </a:r>
            <a:r>
              <a:rPr lang="de-DE" sz="800" dirty="0" err="1" smtClean="0">
                <a:latin typeface="+mj-lt"/>
              </a:rPr>
              <a:t>pilaster</a:t>
            </a:r>
            <a:r>
              <a:rPr lang="de-DE" sz="800" dirty="0" smtClean="0">
                <a:latin typeface="+mj-lt"/>
              </a:rPr>
              <a:t> type 1 </a:t>
            </a:r>
            <a:r>
              <a:rPr lang="de-DE" sz="800" dirty="0" err="1" smtClean="0">
                <a:latin typeface="+mj-lt"/>
              </a:rPr>
              <a:t>and</a:t>
            </a:r>
            <a:r>
              <a:rPr lang="de-DE" sz="800" dirty="0" smtClean="0">
                <a:latin typeface="+mj-lt"/>
              </a:rPr>
              <a:t> </a:t>
            </a:r>
            <a:r>
              <a:rPr lang="de-DE" sz="800" dirty="0" err="1" smtClean="0">
                <a:latin typeface="+mj-lt"/>
              </a:rPr>
              <a:t>pilaster</a:t>
            </a:r>
            <a:r>
              <a:rPr lang="de-DE" sz="800" dirty="0" smtClean="0">
                <a:latin typeface="+mj-lt"/>
              </a:rPr>
              <a:t> type2</a:t>
            </a:r>
          </a:p>
        </p:txBody>
      </p:sp>
    </p:spTree>
    <p:extLst>
      <p:ext uri="{BB962C8B-B14F-4D97-AF65-F5344CB8AC3E}">
        <p14:creationId xmlns:p14="http://schemas.microsoft.com/office/powerpoint/2010/main" xmlns="" val="2126047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23. August 2018</a:t>
            </a:fld>
            <a:r>
              <a:rPr lang="de-DE" dirty="0"/>
              <a:t>, </a:t>
            </a:r>
            <a:r>
              <a:rPr lang="en-US" dirty="0" smtClean="0"/>
              <a:t>Changes in </a:t>
            </a:r>
            <a:r>
              <a:rPr lang="en-US" dirty="0" err="1" smtClean="0"/>
              <a:t>semantical</a:t>
            </a:r>
            <a:r>
              <a:rPr lang="en-US" dirty="0" smtClean="0"/>
              <a:t> division of </a:t>
            </a:r>
            <a:r>
              <a:rPr lang="en-US" dirty="0" err="1" smtClean="0"/>
              <a:t>Synagoge</a:t>
            </a:r>
            <a:r>
              <a:rPr lang="en-US" dirty="0" smtClean="0"/>
              <a:t> am Anger</a:t>
            </a:r>
            <a:endParaRPr lang="de-DE" dirty="0"/>
          </a:p>
        </p:txBody>
      </p:sp>
      <p:sp>
        <p:nvSpPr>
          <p:cNvPr id="7" name="Text Box 11"/>
          <p:cNvSpPr txBox="1">
            <a:spLocks noChangeArrowheads="1"/>
          </p:cNvSpPr>
          <p:nvPr/>
        </p:nvSpPr>
        <p:spPr bwMode="auto">
          <a:xfrm>
            <a:off x="6588224" y="1560623"/>
            <a:ext cx="2017217" cy="232050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gn="l">
              <a:lnSpc>
                <a:spcPct val="108000"/>
              </a:lnSpc>
            </a:pPr>
            <a:r>
              <a:rPr lang="de-DE" sz="1000" dirty="0" smtClean="0">
                <a:latin typeface="Georgia" charset="0"/>
              </a:rPr>
              <a:t>Old </a:t>
            </a:r>
            <a:r>
              <a:rPr lang="de-DE" sz="1000" dirty="0" err="1" smtClean="0">
                <a:latin typeface="Georgia" charset="0"/>
              </a:rPr>
              <a:t>division</a:t>
            </a:r>
            <a:r>
              <a:rPr lang="de-DE" sz="1000" dirty="0" smtClean="0">
                <a:latin typeface="Georgia" charset="0"/>
              </a:rPr>
              <a:t> </a:t>
            </a:r>
            <a:r>
              <a:rPr lang="de-DE" sz="1000" dirty="0" err="1" smtClean="0">
                <a:latin typeface="Georgia" charset="0"/>
              </a:rPr>
              <a:t>based</a:t>
            </a:r>
            <a:r>
              <a:rPr lang="de-DE" sz="1000" dirty="0" smtClean="0">
                <a:latin typeface="Georgia" charset="0"/>
              </a:rPr>
              <a:t> </a:t>
            </a:r>
            <a:r>
              <a:rPr lang="de-DE" sz="1000" dirty="0" err="1" smtClean="0">
                <a:latin typeface="Georgia" charset="0"/>
              </a:rPr>
              <a:t>only</a:t>
            </a:r>
            <a:r>
              <a:rPr lang="de-DE" sz="1000" dirty="0" smtClean="0">
                <a:latin typeface="Georgia" charset="0"/>
              </a:rPr>
              <a:t> on </a:t>
            </a:r>
            <a:r>
              <a:rPr lang="de-DE" sz="1000" dirty="0" err="1" smtClean="0">
                <a:latin typeface="Georgia" charset="0"/>
              </a:rPr>
              <a:t>sections</a:t>
            </a:r>
            <a:r>
              <a:rPr lang="de-DE" sz="1000" dirty="0" smtClean="0">
                <a:latin typeface="Georgia" charset="0"/>
              </a:rPr>
              <a:t> </a:t>
            </a:r>
            <a:r>
              <a:rPr lang="de-DE" sz="1000" dirty="0" err="1" smtClean="0">
                <a:latin typeface="Georgia" charset="0"/>
              </a:rPr>
              <a:t>and</a:t>
            </a:r>
            <a:r>
              <a:rPr lang="de-DE" sz="1000" dirty="0" smtClean="0">
                <a:latin typeface="Georgia" charset="0"/>
              </a:rPr>
              <a:t> </a:t>
            </a:r>
            <a:r>
              <a:rPr lang="de-DE" sz="1000" dirty="0" err="1" smtClean="0">
                <a:latin typeface="Georgia" charset="0"/>
              </a:rPr>
              <a:t>some</a:t>
            </a:r>
            <a:r>
              <a:rPr lang="de-DE" sz="1000" dirty="0" smtClean="0">
                <a:latin typeface="Georgia" charset="0"/>
              </a:rPr>
              <a:t> </a:t>
            </a:r>
            <a:r>
              <a:rPr lang="de-DE" sz="1000" dirty="0" err="1" smtClean="0">
                <a:latin typeface="Georgia" charset="0"/>
              </a:rPr>
              <a:t>elements</a:t>
            </a:r>
            <a:r>
              <a:rPr lang="de-DE" sz="1000" dirty="0" smtClean="0">
                <a:latin typeface="Georgia" charset="0"/>
              </a:rPr>
              <a:t> </a:t>
            </a:r>
            <a:r>
              <a:rPr lang="de-DE" sz="1000" dirty="0" err="1" smtClean="0">
                <a:latin typeface="Georgia" charset="0"/>
              </a:rPr>
              <a:t>were</a:t>
            </a:r>
            <a:r>
              <a:rPr lang="de-DE" sz="1000" dirty="0" smtClean="0">
                <a:latin typeface="Georgia" charset="0"/>
              </a:rPr>
              <a:t> </a:t>
            </a:r>
            <a:r>
              <a:rPr lang="de-DE" sz="1000" dirty="0" err="1" smtClean="0">
                <a:latin typeface="Georgia" charset="0"/>
              </a:rPr>
              <a:t>appeared</a:t>
            </a:r>
            <a:r>
              <a:rPr lang="de-DE" sz="1000" dirty="0" smtClean="0">
                <a:latin typeface="Georgia" charset="0"/>
              </a:rPr>
              <a:t> </a:t>
            </a:r>
            <a:r>
              <a:rPr lang="de-DE" sz="1000" dirty="0" err="1" smtClean="0">
                <a:latin typeface="Georgia" charset="0"/>
              </a:rPr>
              <a:t>while</a:t>
            </a:r>
            <a:r>
              <a:rPr lang="de-DE" sz="1000" dirty="0" smtClean="0">
                <a:latin typeface="Georgia" charset="0"/>
              </a:rPr>
              <a:t> </a:t>
            </a:r>
            <a:r>
              <a:rPr lang="de-DE" sz="1000" dirty="0" err="1" smtClean="0">
                <a:latin typeface="Georgia" charset="0"/>
              </a:rPr>
              <a:t>process</a:t>
            </a:r>
            <a:r>
              <a:rPr lang="de-DE" sz="1000" dirty="0" smtClean="0">
                <a:latin typeface="Georgia" charset="0"/>
              </a:rPr>
              <a:t> </a:t>
            </a:r>
            <a:r>
              <a:rPr lang="de-DE" sz="1000" dirty="0" err="1" smtClean="0">
                <a:latin typeface="Georgia" charset="0"/>
              </a:rPr>
              <a:t>of</a:t>
            </a:r>
            <a:r>
              <a:rPr lang="de-DE" sz="1000" dirty="0" smtClean="0">
                <a:latin typeface="Georgia" charset="0"/>
              </a:rPr>
              <a:t> </a:t>
            </a:r>
            <a:r>
              <a:rPr lang="de-DE" sz="1000" dirty="0" err="1" smtClean="0">
                <a:latin typeface="Georgia" charset="0"/>
              </a:rPr>
              <a:t>modeling</a:t>
            </a:r>
            <a:r>
              <a:rPr lang="de-DE" sz="1000" dirty="0" smtClean="0">
                <a:latin typeface="Georgia" charset="0"/>
              </a:rPr>
              <a:t>. These </a:t>
            </a:r>
            <a:r>
              <a:rPr lang="de-DE" sz="1000" dirty="0" err="1" smtClean="0">
                <a:latin typeface="Georgia" charset="0"/>
              </a:rPr>
              <a:t>objects</a:t>
            </a:r>
            <a:r>
              <a:rPr lang="de-DE" sz="1000" dirty="0" smtClean="0">
                <a:latin typeface="Georgia" charset="0"/>
              </a:rPr>
              <a:t> </a:t>
            </a:r>
            <a:r>
              <a:rPr lang="de-DE" sz="1000" dirty="0" err="1" smtClean="0">
                <a:latin typeface="Georgia" charset="0"/>
              </a:rPr>
              <a:t>were</a:t>
            </a:r>
            <a:r>
              <a:rPr lang="de-DE" sz="1000" dirty="0" smtClean="0">
                <a:latin typeface="Georgia" charset="0"/>
              </a:rPr>
              <a:t> </a:t>
            </a:r>
            <a:r>
              <a:rPr lang="de-DE" sz="1000" dirty="0" err="1" smtClean="0">
                <a:latin typeface="Georgia" charset="0"/>
              </a:rPr>
              <a:t>marked</a:t>
            </a:r>
            <a:r>
              <a:rPr lang="de-DE" sz="1000" dirty="0" smtClean="0">
                <a:latin typeface="Georgia" charset="0"/>
              </a:rPr>
              <a:t> on a plan. </a:t>
            </a:r>
            <a:r>
              <a:rPr lang="de-DE" sz="1000" dirty="0" err="1" smtClean="0">
                <a:latin typeface="Georgia" charset="0"/>
              </a:rPr>
              <a:t>Here</a:t>
            </a:r>
            <a:r>
              <a:rPr lang="de-DE" sz="1000" dirty="0" smtClean="0">
                <a:latin typeface="Georgia" charset="0"/>
              </a:rPr>
              <a:t> </a:t>
            </a:r>
            <a:r>
              <a:rPr lang="de-DE" sz="1000" dirty="0" err="1" smtClean="0">
                <a:latin typeface="Georgia" charset="0"/>
              </a:rPr>
              <a:t>is</a:t>
            </a:r>
            <a:r>
              <a:rPr lang="de-DE" sz="1000" dirty="0" smtClean="0">
                <a:latin typeface="Georgia" charset="0"/>
              </a:rPr>
              <a:t> a </a:t>
            </a:r>
            <a:r>
              <a:rPr lang="de-DE" sz="1000" dirty="0" err="1" smtClean="0">
                <a:latin typeface="Georgia" charset="0"/>
              </a:rPr>
              <a:t>list</a:t>
            </a:r>
            <a:r>
              <a:rPr lang="de-DE" sz="1000" dirty="0" smtClean="0">
                <a:latin typeface="Georgia" charset="0"/>
              </a:rPr>
              <a:t> </a:t>
            </a:r>
            <a:r>
              <a:rPr lang="de-DE" sz="1000" dirty="0" err="1" smtClean="0">
                <a:latin typeface="Georgia" charset="0"/>
              </a:rPr>
              <a:t>of</a:t>
            </a:r>
            <a:r>
              <a:rPr lang="de-DE" sz="1000" dirty="0" smtClean="0">
                <a:latin typeface="Georgia" charset="0"/>
              </a:rPr>
              <a:t> </a:t>
            </a:r>
            <a:r>
              <a:rPr lang="de-DE" sz="1000" dirty="0" err="1" smtClean="0">
                <a:latin typeface="Georgia" charset="0"/>
              </a:rPr>
              <a:t>new</a:t>
            </a:r>
            <a:r>
              <a:rPr lang="de-DE" sz="1000" dirty="0" smtClean="0">
                <a:latin typeface="Georgia" charset="0"/>
              </a:rPr>
              <a:t> </a:t>
            </a:r>
            <a:r>
              <a:rPr lang="de-DE" sz="1000" dirty="0" err="1" smtClean="0">
                <a:latin typeface="Georgia" charset="0"/>
              </a:rPr>
              <a:t>elements</a:t>
            </a:r>
            <a:r>
              <a:rPr lang="de-DE" sz="1000" dirty="0" smtClean="0">
                <a:latin typeface="Georgia" charset="0"/>
              </a:rPr>
              <a:t>: </a:t>
            </a:r>
          </a:p>
          <a:p>
            <a:pPr algn="l">
              <a:lnSpc>
                <a:spcPct val="108000"/>
              </a:lnSpc>
            </a:pPr>
            <a:endParaRPr lang="de-DE" sz="1000" dirty="0" smtClean="0">
              <a:latin typeface="Georgia" charset="0"/>
            </a:endParaRPr>
          </a:p>
          <a:p>
            <a:pPr marL="228600" indent="-228600" algn="l">
              <a:lnSpc>
                <a:spcPct val="108000"/>
              </a:lnSpc>
              <a:buAutoNum type="arabicParenR"/>
            </a:pPr>
            <a:r>
              <a:rPr lang="de-DE" sz="1000" dirty="0" err="1">
                <a:latin typeface="Georgia" charset="0"/>
              </a:rPr>
              <a:t>a</a:t>
            </a:r>
            <a:r>
              <a:rPr lang="de-DE" sz="1000" dirty="0" err="1" smtClean="0">
                <a:latin typeface="Georgia" charset="0"/>
              </a:rPr>
              <a:t>rcature</a:t>
            </a:r>
            <a:r>
              <a:rPr lang="de-DE" sz="1000" dirty="0" smtClean="0">
                <a:latin typeface="Georgia" charset="0"/>
              </a:rPr>
              <a:t> type 2</a:t>
            </a:r>
          </a:p>
          <a:p>
            <a:pPr marL="228600" indent="-228600" algn="l">
              <a:lnSpc>
                <a:spcPct val="108000"/>
              </a:lnSpc>
              <a:buAutoNum type="arabicParenR"/>
            </a:pPr>
            <a:r>
              <a:rPr lang="de-DE" sz="1000" dirty="0" err="1" smtClean="0">
                <a:latin typeface="Georgia" charset="0"/>
              </a:rPr>
              <a:t>dosseret</a:t>
            </a:r>
            <a:r>
              <a:rPr lang="de-DE" sz="1000" dirty="0" smtClean="0">
                <a:latin typeface="Georgia" charset="0"/>
              </a:rPr>
              <a:t> type 1</a:t>
            </a:r>
          </a:p>
          <a:p>
            <a:pPr marL="228600" indent="-228600" algn="l">
              <a:lnSpc>
                <a:spcPct val="108000"/>
              </a:lnSpc>
              <a:buAutoNum type="arabicParenR"/>
            </a:pPr>
            <a:r>
              <a:rPr lang="de-DE" sz="1000" dirty="0" err="1" smtClean="0">
                <a:latin typeface="Georgia" charset="0"/>
              </a:rPr>
              <a:t>dosseret</a:t>
            </a:r>
            <a:r>
              <a:rPr lang="de-DE" sz="1000" dirty="0" smtClean="0">
                <a:latin typeface="Georgia" charset="0"/>
              </a:rPr>
              <a:t> type 2</a:t>
            </a:r>
          </a:p>
          <a:p>
            <a:pPr marL="228600" indent="-228600" algn="l">
              <a:lnSpc>
                <a:spcPct val="108000"/>
              </a:lnSpc>
              <a:buAutoNum type="arabicParenR"/>
            </a:pPr>
            <a:r>
              <a:rPr lang="de-DE" sz="1000" dirty="0" err="1">
                <a:latin typeface="Georgia" charset="0"/>
              </a:rPr>
              <a:t>p</a:t>
            </a:r>
            <a:r>
              <a:rPr lang="de-DE" sz="1000" dirty="0" err="1" smtClean="0">
                <a:latin typeface="Georgia" charset="0"/>
              </a:rPr>
              <a:t>ilaster</a:t>
            </a:r>
            <a:r>
              <a:rPr lang="de-DE" sz="1000" dirty="0" smtClean="0">
                <a:latin typeface="Georgia" charset="0"/>
              </a:rPr>
              <a:t> type 6</a:t>
            </a:r>
          </a:p>
          <a:p>
            <a:pPr marL="228600" indent="-228600" algn="l">
              <a:lnSpc>
                <a:spcPct val="108000"/>
              </a:lnSpc>
              <a:buAutoNum type="arabicParenR"/>
            </a:pPr>
            <a:r>
              <a:rPr lang="de-DE" sz="1000" dirty="0" err="1">
                <a:latin typeface="Georgia" charset="0"/>
              </a:rPr>
              <a:t>p</a:t>
            </a:r>
            <a:r>
              <a:rPr lang="de-DE" sz="1000" dirty="0" err="1" smtClean="0">
                <a:latin typeface="Georgia" charset="0"/>
              </a:rPr>
              <a:t>ilaster</a:t>
            </a:r>
            <a:r>
              <a:rPr lang="de-DE" sz="1000" dirty="0" smtClean="0">
                <a:latin typeface="Georgia" charset="0"/>
              </a:rPr>
              <a:t> type 7</a:t>
            </a:r>
          </a:p>
          <a:p>
            <a:pPr marL="228600" indent="-228600" algn="l">
              <a:lnSpc>
                <a:spcPct val="108000"/>
              </a:lnSpc>
              <a:buAutoNum type="arabicParenR"/>
            </a:pPr>
            <a:r>
              <a:rPr lang="de-DE" sz="1000" dirty="0" err="1" smtClean="0">
                <a:latin typeface="Georgia" charset="0"/>
              </a:rPr>
              <a:t>pilaster</a:t>
            </a:r>
            <a:r>
              <a:rPr lang="de-DE" sz="1000" dirty="0" smtClean="0">
                <a:latin typeface="Georgia" charset="0"/>
              </a:rPr>
              <a:t> type 8</a:t>
            </a:r>
          </a:p>
          <a:p>
            <a:pPr marL="228600" indent="-228600" algn="l">
              <a:lnSpc>
                <a:spcPct val="108000"/>
              </a:lnSpc>
              <a:buAutoNum type="arabicParenR"/>
            </a:pPr>
            <a:r>
              <a:rPr lang="de-DE" sz="1000" dirty="0" err="1" smtClean="0">
                <a:latin typeface="Georgia" charset="0"/>
              </a:rPr>
              <a:t>vault</a:t>
            </a:r>
            <a:r>
              <a:rPr lang="de-DE" sz="1000" dirty="0" smtClean="0">
                <a:latin typeface="Georgia" charset="0"/>
              </a:rPr>
              <a:t> type 2</a:t>
            </a:r>
          </a:p>
          <a:p>
            <a:pPr marL="228600" indent="-228600" algn="l">
              <a:lnSpc>
                <a:spcPct val="108000"/>
              </a:lnSpc>
              <a:buAutoNum type="arabicParenR"/>
            </a:pPr>
            <a:endParaRPr lang="de-DE" sz="800" dirty="0" smtClean="0">
              <a:latin typeface="Georgia" charset="0"/>
            </a:endParaRPr>
          </a:p>
        </p:txBody>
      </p:sp>
      <p:sp>
        <p:nvSpPr>
          <p:cNvPr id="10" name="Rectangle 4"/>
          <p:cNvSpPr>
            <a:spLocks noGrp="1" noChangeArrowheads="1"/>
          </p:cNvSpPr>
          <p:nvPr>
            <p:ph type="title"/>
          </p:nvPr>
        </p:nvSpPr>
        <p:spPr>
          <a:xfrm>
            <a:off x="381000" y="764704"/>
            <a:ext cx="8763000" cy="527720"/>
          </a:xfrm>
          <a:noFill/>
          <a:ln/>
          <a:extLst>
            <a:ext uri="{91240B29-F687-4f45-9708-019B960494DF}">
              <a14:hiddenLine xmlns:a14="http://schemas.microsoft.com/office/drawing/2010/main" xmlns="" w="9525">
                <a:solidFill>
                  <a:schemeClr val="tx1"/>
                </a:solidFill>
                <a:miter lim="800000"/>
                <a:headEnd/>
                <a:tailEnd/>
              </a14:hiddenLine>
            </a:ext>
          </a:extLst>
        </p:spPr>
        <p:txBody>
          <a:bodyPr anchor="ctr"/>
          <a:lstStyle/>
          <a:p>
            <a:r>
              <a:rPr lang="de-DE" sz="3200" dirty="0" err="1" smtClean="0"/>
              <a:t>Changes</a:t>
            </a:r>
            <a:r>
              <a:rPr lang="de-DE" sz="3200" dirty="0" smtClean="0"/>
              <a:t> in </a:t>
            </a:r>
            <a:r>
              <a:rPr lang="de-DE" sz="3200" dirty="0" err="1" smtClean="0"/>
              <a:t>interior</a:t>
            </a:r>
            <a:r>
              <a:rPr lang="de-DE" sz="3200" dirty="0" smtClean="0"/>
              <a:t> </a:t>
            </a:r>
            <a:r>
              <a:rPr lang="de-DE" sz="3200" dirty="0" err="1" smtClean="0"/>
              <a:t>objects</a:t>
            </a:r>
            <a:r>
              <a:rPr lang="de-DE" dirty="0" smtClean="0"/>
              <a:t/>
            </a:r>
            <a:br>
              <a:rPr lang="de-DE" dirty="0" smtClean="0"/>
            </a:br>
            <a:r>
              <a:rPr lang="de-DE" sz="2000" dirty="0" smtClean="0">
                <a:solidFill>
                  <a:srgbClr val="96BE0D"/>
                </a:solidFill>
              </a:rPr>
              <a:t>Longitudinal </a:t>
            </a:r>
            <a:r>
              <a:rPr lang="de-DE" sz="2000" dirty="0" err="1" smtClean="0">
                <a:solidFill>
                  <a:srgbClr val="96BE0D"/>
                </a:solidFill>
              </a:rPr>
              <a:t>section</a:t>
            </a:r>
            <a:r>
              <a:rPr lang="de-DE" sz="2000" dirty="0" smtClean="0">
                <a:solidFill>
                  <a:srgbClr val="96BE0D"/>
                </a:solidFill>
              </a:rPr>
              <a:t> </a:t>
            </a:r>
            <a:r>
              <a:rPr lang="de-DE" sz="2000" dirty="0" err="1" smtClean="0">
                <a:solidFill>
                  <a:srgbClr val="96BE0D"/>
                </a:solidFill>
              </a:rPr>
              <a:t>to</a:t>
            </a:r>
            <a:r>
              <a:rPr lang="de-DE" sz="2000" dirty="0" smtClean="0">
                <a:solidFill>
                  <a:srgbClr val="96BE0D"/>
                </a:solidFill>
              </a:rPr>
              <a:t> </a:t>
            </a:r>
            <a:r>
              <a:rPr lang="de-DE" sz="2000" dirty="0" err="1" smtClean="0">
                <a:solidFill>
                  <a:srgbClr val="96BE0D"/>
                </a:solidFill>
              </a:rPr>
              <a:t>the</a:t>
            </a:r>
            <a:r>
              <a:rPr lang="de-DE" sz="2000" dirty="0" smtClean="0">
                <a:solidFill>
                  <a:srgbClr val="96BE0D"/>
                </a:solidFill>
              </a:rPr>
              <a:t> </a:t>
            </a:r>
            <a:r>
              <a:rPr lang="de-DE" sz="2000" dirty="0" err="1" smtClean="0">
                <a:solidFill>
                  <a:srgbClr val="96BE0D"/>
                </a:solidFill>
              </a:rPr>
              <a:t>north</a:t>
            </a:r>
            <a:endParaRPr lang="de-DE" sz="2000" dirty="0">
              <a:solidFill>
                <a:srgbClr val="598EC2"/>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bwMode="auto">
          <a:xfrm>
            <a:off x="539552" y="1571487"/>
            <a:ext cx="5872980" cy="4028617"/>
          </a:xfrm>
          <a:prstGeom prst="rect">
            <a:avLst/>
          </a:prstGeom>
          <a:noFill/>
        </p:spPr>
      </p:pic>
      <p:sp>
        <p:nvSpPr>
          <p:cNvPr id="18" name="Text Box 11"/>
          <p:cNvSpPr txBox="1">
            <a:spLocks noChangeArrowheads="1"/>
          </p:cNvSpPr>
          <p:nvPr/>
        </p:nvSpPr>
        <p:spPr bwMode="auto">
          <a:xfrm>
            <a:off x="899592" y="5787239"/>
            <a:ext cx="3959730" cy="43530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nSpc>
                <a:spcPct val="108000"/>
              </a:lnSpc>
            </a:pPr>
            <a:r>
              <a:rPr lang="de-DE" sz="800" dirty="0" smtClean="0">
                <a:latin typeface="+mj-lt"/>
              </a:rPr>
              <a:t>NEW DIVISION</a:t>
            </a:r>
          </a:p>
          <a:p>
            <a:pPr>
              <a:lnSpc>
                <a:spcPct val="108000"/>
              </a:lnSpc>
            </a:pPr>
            <a:r>
              <a:rPr lang="de-DE" sz="800" dirty="0" smtClean="0">
                <a:latin typeface="+mj-lt"/>
              </a:rPr>
              <a:t>Source: Stadtarchiv </a:t>
            </a:r>
            <a:r>
              <a:rPr lang="de-DE" sz="800" dirty="0">
                <a:latin typeface="+mj-lt"/>
              </a:rPr>
              <a:t>Hannover, </a:t>
            </a:r>
            <a:r>
              <a:rPr lang="de-DE" sz="800" dirty="0" err="1">
                <a:latin typeface="+mj-lt"/>
              </a:rPr>
              <a:t>Nachlaß</a:t>
            </a:r>
            <a:r>
              <a:rPr lang="de-DE" sz="800" dirty="0">
                <a:latin typeface="+mj-lt"/>
              </a:rPr>
              <a:t> </a:t>
            </a:r>
            <a:r>
              <a:rPr lang="de-DE" sz="800" dirty="0" err="1">
                <a:latin typeface="+mj-lt"/>
              </a:rPr>
              <a:t>Oppler</a:t>
            </a:r>
            <a:r>
              <a:rPr lang="de-DE" sz="800" dirty="0">
                <a:latin typeface="+mj-lt"/>
              </a:rPr>
              <a:t>, Mappe 60, Blatt </a:t>
            </a:r>
            <a:r>
              <a:rPr lang="de-DE" sz="800" dirty="0" smtClean="0">
                <a:latin typeface="+mj-lt"/>
              </a:rPr>
              <a:t>09.</a:t>
            </a:r>
            <a:endParaRPr lang="de-DE" sz="800" dirty="0">
              <a:latin typeface="+mj-lt"/>
            </a:endParaRPr>
          </a:p>
          <a:p>
            <a:pPr>
              <a:lnSpc>
                <a:spcPct val="108000"/>
              </a:lnSpc>
            </a:pPr>
            <a:r>
              <a:rPr lang="de-DE" sz="800" dirty="0" smtClean="0">
                <a:latin typeface="+mj-lt"/>
              </a:rPr>
              <a:t> </a:t>
            </a:r>
            <a:endParaRPr lang="de-DE" sz="800" dirty="0">
              <a:latin typeface="+mj-lt"/>
            </a:endParaRPr>
          </a:p>
        </p:txBody>
      </p:sp>
    </p:spTree>
    <p:extLst>
      <p:ext uri="{BB962C8B-B14F-4D97-AF65-F5344CB8AC3E}">
        <p14:creationId xmlns:p14="http://schemas.microsoft.com/office/powerpoint/2010/main" xmlns="" val="41183761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369332"/>
          </a:xfrm>
        </p:spPr>
        <p:txBody>
          <a:bodyPr/>
          <a:lstStyle/>
          <a:p>
            <a:fld id="{122D1932-BE6C-8447-9B2B-CBD6B593C218}" type="datetime4">
              <a:rPr lang="de-DE"/>
              <a:pPr/>
              <a:t>23. August 2018</a:t>
            </a:fld>
            <a:r>
              <a:rPr lang="de-DE" dirty="0"/>
              <a:t>, </a:t>
            </a:r>
            <a:r>
              <a:rPr lang="en-US" dirty="0" smtClean="0"/>
              <a:t>Changes in </a:t>
            </a:r>
            <a:r>
              <a:rPr lang="en-US" dirty="0" err="1" smtClean="0"/>
              <a:t>semantical</a:t>
            </a:r>
            <a:r>
              <a:rPr lang="en-US" dirty="0" smtClean="0"/>
              <a:t> division of </a:t>
            </a:r>
            <a:r>
              <a:rPr lang="en-US" dirty="0" err="1" smtClean="0"/>
              <a:t>Synagoge</a:t>
            </a:r>
            <a:r>
              <a:rPr lang="en-US" dirty="0" smtClean="0"/>
              <a:t> am Anger </a:t>
            </a:r>
            <a:r>
              <a:rPr lang="de-DE" dirty="0" smtClean="0"/>
              <a:t/>
            </a:r>
            <a:br>
              <a:rPr lang="de-DE" dirty="0" smtClean="0"/>
            </a:br>
            <a:endParaRPr lang="de-DE" dirty="0"/>
          </a:p>
        </p:txBody>
      </p:sp>
      <p:sp>
        <p:nvSpPr>
          <p:cNvPr id="10" name="Rectangle 4"/>
          <p:cNvSpPr>
            <a:spLocks noGrp="1" noChangeArrowheads="1"/>
          </p:cNvSpPr>
          <p:nvPr>
            <p:ph type="title"/>
          </p:nvPr>
        </p:nvSpPr>
        <p:spPr>
          <a:xfrm>
            <a:off x="381000" y="764704"/>
            <a:ext cx="8763000" cy="527720"/>
          </a:xfrm>
          <a:noFill/>
          <a:ln/>
          <a:extLst>
            <a:ext uri="{91240B29-F687-4f45-9708-019B960494DF}">
              <a14:hiddenLine xmlns:a14="http://schemas.microsoft.com/office/drawing/2010/main" xmlns="" w="9525">
                <a:solidFill>
                  <a:schemeClr val="tx1"/>
                </a:solidFill>
                <a:miter lim="800000"/>
                <a:headEnd/>
                <a:tailEnd/>
              </a14:hiddenLine>
            </a:ext>
          </a:extLst>
        </p:spPr>
        <p:txBody>
          <a:bodyPr anchor="ctr"/>
          <a:lstStyle/>
          <a:p>
            <a:r>
              <a:rPr lang="de-DE" sz="3200" dirty="0" err="1" smtClean="0"/>
              <a:t>External</a:t>
            </a:r>
            <a:r>
              <a:rPr lang="de-DE" sz="3200" dirty="0" smtClean="0"/>
              <a:t> </a:t>
            </a:r>
            <a:r>
              <a:rPr lang="de-DE" sz="3200" dirty="0" err="1" smtClean="0"/>
              <a:t>objects</a:t>
            </a:r>
            <a:r>
              <a:rPr lang="de-DE" dirty="0" smtClean="0"/>
              <a:t/>
            </a:r>
            <a:br>
              <a:rPr lang="de-DE" dirty="0" smtClean="0"/>
            </a:br>
            <a:r>
              <a:rPr lang="de-DE" sz="2000" dirty="0" smtClean="0">
                <a:solidFill>
                  <a:srgbClr val="96BE0D"/>
                </a:solidFill>
              </a:rPr>
              <a:t>Western </a:t>
            </a:r>
            <a:r>
              <a:rPr lang="de-DE" sz="2000" dirty="0" err="1" smtClean="0">
                <a:solidFill>
                  <a:srgbClr val="96BE0D"/>
                </a:solidFill>
              </a:rPr>
              <a:t>and</a:t>
            </a:r>
            <a:r>
              <a:rPr lang="de-DE" sz="2000" dirty="0" smtClean="0">
                <a:solidFill>
                  <a:srgbClr val="96BE0D"/>
                </a:solidFill>
              </a:rPr>
              <a:t> </a:t>
            </a:r>
            <a:r>
              <a:rPr lang="de-DE" sz="2000" dirty="0" err="1" smtClean="0">
                <a:solidFill>
                  <a:srgbClr val="96BE0D"/>
                </a:solidFill>
              </a:rPr>
              <a:t>eastern</a:t>
            </a:r>
            <a:r>
              <a:rPr lang="de-DE" sz="2000" dirty="0" smtClean="0">
                <a:solidFill>
                  <a:srgbClr val="96BE0D"/>
                </a:solidFill>
              </a:rPr>
              <a:t> </a:t>
            </a:r>
            <a:r>
              <a:rPr lang="de-DE" sz="2000" dirty="0" err="1" smtClean="0">
                <a:solidFill>
                  <a:srgbClr val="96BE0D"/>
                </a:solidFill>
              </a:rPr>
              <a:t>elevation</a:t>
            </a:r>
            <a:endParaRPr lang="de-DE" sz="2000" dirty="0">
              <a:solidFill>
                <a:srgbClr val="598EC2"/>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bwMode="auto">
          <a:xfrm>
            <a:off x="402671" y="1519167"/>
            <a:ext cx="4170749" cy="2860957"/>
          </a:xfrm>
          <a:prstGeom prst="rect">
            <a:avLst/>
          </a:prstGeom>
          <a:noFill/>
        </p:spPr>
      </p:pic>
      <p:pic>
        <p:nvPicPr>
          <p:cNvPr id="2" name="Grafik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16016" y="1505757"/>
            <a:ext cx="4311195" cy="2957298"/>
          </a:xfrm>
          <a:prstGeom prst="rect">
            <a:avLst/>
          </a:prstGeom>
        </p:spPr>
      </p:pic>
      <p:sp>
        <p:nvSpPr>
          <p:cNvPr id="17" name="Text Box 11"/>
          <p:cNvSpPr txBox="1">
            <a:spLocks noChangeArrowheads="1"/>
          </p:cNvSpPr>
          <p:nvPr/>
        </p:nvSpPr>
        <p:spPr bwMode="auto">
          <a:xfrm>
            <a:off x="4884399" y="4421017"/>
            <a:ext cx="3959730" cy="56829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nSpc>
                <a:spcPct val="108000"/>
              </a:lnSpc>
            </a:pPr>
            <a:r>
              <a:rPr lang="de-DE" sz="800" dirty="0" smtClean="0">
                <a:latin typeface="+mj-lt"/>
              </a:rPr>
              <a:t>NEW DIVISION</a:t>
            </a:r>
          </a:p>
          <a:p>
            <a:pPr>
              <a:lnSpc>
                <a:spcPct val="108000"/>
              </a:lnSpc>
            </a:pPr>
            <a:r>
              <a:rPr lang="de-DE" sz="800" dirty="0" smtClean="0">
                <a:latin typeface="+mj-lt"/>
              </a:rPr>
              <a:t>Western </a:t>
            </a:r>
            <a:r>
              <a:rPr lang="de-DE" sz="800" dirty="0" err="1" smtClean="0">
                <a:latin typeface="+mj-lt"/>
              </a:rPr>
              <a:t>elevation</a:t>
            </a:r>
            <a:endParaRPr lang="de-DE" sz="800" dirty="0" smtClean="0">
              <a:latin typeface="+mj-lt"/>
            </a:endParaRPr>
          </a:p>
          <a:p>
            <a:pPr>
              <a:lnSpc>
                <a:spcPct val="108000"/>
              </a:lnSpc>
            </a:pPr>
            <a:r>
              <a:rPr lang="de-DE" sz="800" dirty="0" smtClean="0">
                <a:latin typeface="+mj-lt"/>
              </a:rPr>
              <a:t>Source: Stadtarchiv </a:t>
            </a:r>
            <a:r>
              <a:rPr lang="de-DE" sz="800" dirty="0">
                <a:latin typeface="+mj-lt"/>
              </a:rPr>
              <a:t>Hannover, </a:t>
            </a:r>
            <a:r>
              <a:rPr lang="de-DE" sz="800" dirty="0" err="1">
                <a:latin typeface="+mj-lt"/>
              </a:rPr>
              <a:t>Nachlaß</a:t>
            </a:r>
            <a:r>
              <a:rPr lang="de-DE" sz="800" dirty="0">
                <a:latin typeface="+mj-lt"/>
              </a:rPr>
              <a:t> </a:t>
            </a:r>
            <a:r>
              <a:rPr lang="de-DE" sz="800" dirty="0" err="1">
                <a:latin typeface="+mj-lt"/>
              </a:rPr>
              <a:t>Oppler</a:t>
            </a:r>
            <a:r>
              <a:rPr lang="de-DE" sz="800" dirty="0">
                <a:latin typeface="+mj-lt"/>
              </a:rPr>
              <a:t>, Mappe 60, Blatt </a:t>
            </a:r>
            <a:r>
              <a:rPr lang="de-DE" sz="800" dirty="0" smtClean="0">
                <a:latin typeface="+mj-lt"/>
              </a:rPr>
              <a:t>12.</a:t>
            </a:r>
            <a:endParaRPr lang="de-DE" sz="800" dirty="0">
              <a:latin typeface="+mj-lt"/>
            </a:endParaRPr>
          </a:p>
          <a:p>
            <a:pPr>
              <a:lnSpc>
                <a:spcPct val="108000"/>
              </a:lnSpc>
            </a:pPr>
            <a:r>
              <a:rPr lang="de-DE" sz="800" dirty="0" smtClean="0">
                <a:latin typeface="+mj-lt"/>
              </a:rPr>
              <a:t> </a:t>
            </a:r>
            <a:endParaRPr lang="de-DE" sz="800" dirty="0">
              <a:latin typeface="+mj-lt"/>
            </a:endParaRPr>
          </a:p>
        </p:txBody>
      </p:sp>
      <p:sp>
        <p:nvSpPr>
          <p:cNvPr id="18" name="Text Box 11"/>
          <p:cNvSpPr txBox="1">
            <a:spLocks noChangeArrowheads="1"/>
          </p:cNvSpPr>
          <p:nvPr/>
        </p:nvSpPr>
        <p:spPr bwMode="auto">
          <a:xfrm>
            <a:off x="323528" y="4421017"/>
            <a:ext cx="3959730" cy="56829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nSpc>
                <a:spcPct val="108000"/>
              </a:lnSpc>
            </a:pPr>
            <a:r>
              <a:rPr lang="de-DE" sz="800" dirty="0" smtClean="0">
                <a:latin typeface="+mj-lt"/>
              </a:rPr>
              <a:t>NEW DIVISION</a:t>
            </a:r>
          </a:p>
          <a:p>
            <a:pPr>
              <a:lnSpc>
                <a:spcPct val="108000"/>
              </a:lnSpc>
            </a:pPr>
            <a:r>
              <a:rPr lang="de-DE" sz="800" dirty="0" smtClean="0">
                <a:latin typeface="+mj-lt"/>
              </a:rPr>
              <a:t>Eastern </a:t>
            </a:r>
            <a:r>
              <a:rPr lang="de-DE" sz="800" dirty="0" err="1" smtClean="0">
                <a:latin typeface="+mj-lt"/>
              </a:rPr>
              <a:t>elevation</a:t>
            </a:r>
            <a:endParaRPr lang="de-DE" sz="800" dirty="0" smtClean="0">
              <a:latin typeface="+mj-lt"/>
            </a:endParaRPr>
          </a:p>
          <a:p>
            <a:pPr>
              <a:lnSpc>
                <a:spcPct val="108000"/>
              </a:lnSpc>
            </a:pPr>
            <a:r>
              <a:rPr lang="de-DE" sz="800" dirty="0" smtClean="0">
                <a:latin typeface="+mj-lt"/>
              </a:rPr>
              <a:t>Source: Stadtarchiv </a:t>
            </a:r>
            <a:r>
              <a:rPr lang="de-DE" sz="800" dirty="0">
                <a:latin typeface="+mj-lt"/>
              </a:rPr>
              <a:t>Hannover, </a:t>
            </a:r>
            <a:r>
              <a:rPr lang="de-DE" sz="800" dirty="0" err="1">
                <a:latin typeface="+mj-lt"/>
              </a:rPr>
              <a:t>Nachlaß</a:t>
            </a:r>
            <a:r>
              <a:rPr lang="de-DE" sz="800" dirty="0">
                <a:latin typeface="+mj-lt"/>
              </a:rPr>
              <a:t> </a:t>
            </a:r>
            <a:r>
              <a:rPr lang="de-DE" sz="800" dirty="0" err="1">
                <a:latin typeface="+mj-lt"/>
              </a:rPr>
              <a:t>Oppler</a:t>
            </a:r>
            <a:r>
              <a:rPr lang="de-DE" sz="800" dirty="0">
                <a:latin typeface="+mj-lt"/>
              </a:rPr>
              <a:t>, Mappe 60, Blatt </a:t>
            </a:r>
            <a:r>
              <a:rPr lang="de-DE" sz="800" dirty="0" smtClean="0">
                <a:latin typeface="+mj-lt"/>
              </a:rPr>
              <a:t>11.</a:t>
            </a:r>
            <a:endParaRPr lang="de-DE" sz="800" dirty="0">
              <a:latin typeface="+mj-lt"/>
            </a:endParaRPr>
          </a:p>
          <a:p>
            <a:pPr>
              <a:lnSpc>
                <a:spcPct val="108000"/>
              </a:lnSpc>
            </a:pPr>
            <a:r>
              <a:rPr lang="de-DE" sz="800" dirty="0" smtClean="0">
                <a:latin typeface="+mj-lt"/>
              </a:rPr>
              <a:t> </a:t>
            </a:r>
            <a:endParaRPr lang="de-DE" sz="800" dirty="0">
              <a:latin typeface="+mj-lt"/>
            </a:endParaRPr>
          </a:p>
        </p:txBody>
      </p:sp>
      <p:sp>
        <p:nvSpPr>
          <p:cNvPr id="12" name="Text Box 11"/>
          <p:cNvSpPr txBox="1">
            <a:spLocks noChangeArrowheads="1"/>
          </p:cNvSpPr>
          <p:nvPr/>
        </p:nvSpPr>
        <p:spPr bwMode="auto">
          <a:xfrm>
            <a:off x="635217" y="4989309"/>
            <a:ext cx="8208912" cy="119974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gn="l">
              <a:lnSpc>
                <a:spcPct val="108000"/>
              </a:lnSpc>
            </a:pPr>
            <a:r>
              <a:rPr lang="de-DE" sz="1000" dirty="0" err="1" smtClean="0">
                <a:latin typeface="+mj-lt"/>
              </a:rPr>
              <a:t>Current</a:t>
            </a:r>
            <a:r>
              <a:rPr lang="de-DE" sz="1000" dirty="0" smtClean="0">
                <a:latin typeface="+mj-lt"/>
              </a:rPr>
              <a:t> </a:t>
            </a:r>
            <a:r>
              <a:rPr lang="de-DE" sz="1000" dirty="0" err="1" smtClean="0">
                <a:latin typeface="+mj-lt"/>
              </a:rPr>
              <a:t>model</a:t>
            </a:r>
            <a:r>
              <a:rPr lang="de-DE" sz="1000" dirty="0" smtClean="0">
                <a:latin typeface="+mj-lt"/>
              </a:rPr>
              <a:t> </a:t>
            </a:r>
            <a:r>
              <a:rPr lang="de-DE" sz="1000" dirty="0" err="1" smtClean="0">
                <a:latin typeface="+mj-lt"/>
              </a:rPr>
              <a:t>doesn´t</a:t>
            </a:r>
            <a:r>
              <a:rPr lang="de-DE" sz="1000" dirty="0" smtClean="0">
                <a:latin typeface="+mj-lt"/>
              </a:rPr>
              <a:t> </a:t>
            </a:r>
            <a:r>
              <a:rPr lang="de-DE" sz="1000" dirty="0" err="1" smtClean="0">
                <a:latin typeface="+mj-lt"/>
              </a:rPr>
              <a:t>contain</a:t>
            </a:r>
            <a:r>
              <a:rPr lang="de-DE" sz="1000" dirty="0" smtClean="0">
                <a:latin typeface="+mj-lt"/>
              </a:rPr>
              <a:t> outside </a:t>
            </a:r>
            <a:r>
              <a:rPr lang="de-DE" sz="1000" dirty="0" err="1" smtClean="0">
                <a:latin typeface="+mj-lt"/>
              </a:rPr>
              <a:t>elements</a:t>
            </a:r>
            <a:r>
              <a:rPr lang="de-DE" sz="1000" dirty="0" smtClean="0">
                <a:latin typeface="+mj-lt"/>
              </a:rPr>
              <a:t> </a:t>
            </a:r>
            <a:r>
              <a:rPr lang="de-DE" sz="1000" dirty="0" err="1" smtClean="0">
                <a:latin typeface="+mj-lt"/>
              </a:rPr>
              <a:t>and</a:t>
            </a:r>
            <a:r>
              <a:rPr lang="de-DE" sz="1000" dirty="0" smtClean="0">
                <a:latin typeface="+mj-lt"/>
              </a:rPr>
              <a:t> </a:t>
            </a:r>
            <a:r>
              <a:rPr lang="de-DE" sz="1000" dirty="0" err="1" smtClean="0">
                <a:latin typeface="+mj-lt"/>
              </a:rPr>
              <a:t>that`s</a:t>
            </a:r>
            <a:r>
              <a:rPr lang="de-DE" sz="1000" dirty="0" smtClean="0">
                <a:latin typeface="+mj-lt"/>
              </a:rPr>
              <a:t> </a:t>
            </a:r>
            <a:r>
              <a:rPr lang="de-DE" sz="1000" dirty="0" err="1" smtClean="0">
                <a:latin typeface="+mj-lt"/>
              </a:rPr>
              <a:t>why</a:t>
            </a:r>
            <a:r>
              <a:rPr lang="de-DE" sz="1000" dirty="0" smtClean="0">
                <a:latin typeface="+mj-lt"/>
              </a:rPr>
              <a:t> </a:t>
            </a:r>
            <a:r>
              <a:rPr lang="de-DE" sz="1000" dirty="0" err="1" smtClean="0">
                <a:latin typeface="+mj-lt"/>
              </a:rPr>
              <a:t>they</a:t>
            </a:r>
            <a:r>
              <a:rPr lang="de-DE" sz="1000" dirty="0" smtClean="0">
                <a:latin typeface="+mj-lt"/>
              </a:rPr>
              <a:t> </a:t>
            </a:r>
            <a:r>
              <a:rPr lang="de-DE" sz="1000" dirty="0" err="1" smtClean="0">
                <a:latin typeface="+mj-lt"/>
              </a:rPr>
              <a:t>weren`t</a:t>
            </a:r>
            <a:r>
              <a:rPr lang="de-DE" sz="1000" dirty="0" smtClean="0">
                <a:latin typeface="+mj-lt"/>
              </a:rPr>
              <a:t> in </a:t>
            </a:r>
            <a:r>
              <a:rPr lang="de-DE" sz="1000" dirty="0" err="1" smtClean="0">
                <a:latin typeface="+mj-lt"/>
              </a:rPr>
              <a:t>first</a:t>
            </a:r>
            <a:r>
              <a:rPr lang="de-DE" sz="1000" dirty="0" smtClean="0">
                <a:latin typeface="+mj-lt"/>
              </a:rPr>
              <a:t> </a:t>
            </a:r>
            <a:r>
              <a:rPr lang="de-DE" sz="1000" dirty="0" err="1" smtClean="0">
                <a:latin typeface="+mj-lt"/>
              </a:rPr>
              <a:t>division</a:t>
            </a:r>
            <a:r>
              <a:rPr lang="de-DE" sz="1000" dirty="0" smtClean="0">
                <a:latin typeface="+mj-lt"/>
              </a:rPr>
              <a:t>. </a:t>
            </a:r>
            <a:r>
              <a:rPr lang="de-DE" sz="1000" dirty="0" err="1" smtClean="0">
                <a:latin typeface="+mj-lt"/>
              </a:rPr>
              <a:t>Here</a:t>
            </a:r>
            <a:r>
              <a:rPr lang="de-DE" sz="1000" dirty="0" smtClean="0">
                <a:latin typeface="+mj-lt"/>
              </a:rPr>
              <a:t> </a:t>
            </a:r>
            <a:r>
              <a:rPr lang="de-DE" sz="1000" dirty="0" err="1" smtClean="0">
                <a:latin typeface="+mj-lt"/>
              </a:rPr>
              <a:t>is</a:t>
            </a:r>
            <a:r>
              <a:rPr lang="de-DE" sz="1000" dirty="0" smtClean="0">
                <a:latin typeface="+mj-lt"/>
              </a:rPr>
              <a:t> a </a:t>
            </a:r>
            <a:r>
              <a:rPr lang="de-DE" sz="1000" dirty="0" err="1" smtClean="0">
                <a:latin typeface="+mj-lt"/>
              </a:rPr>
              <a:t>list</a:t>
            </a:r>
            <a:r>
              <a:rPr lang="de-DE" sz="1000" dirty="0" smtClean="0">
                <a:latin typeface="+mj-lt"/>
              </a:rPr>
              <a:t> </a:t>
            </a:r>
            <a:r>
              <a:rPr lang="de-DE" sz="1000" dirty="0" err="1" smtClean="0">
                <a:latin typeface="+mj-lt"/>
              </a:rPr>
              <a:t>of</a:t>
            </a:r>
            <a:r>
              <a:rPr lang="de-DE" sz="1000" dirty="0" smtClean="0">
                <a:latin typeface="+mj-lt"/>
              </a:rPr>
              <a:t> </a:t>
            </a:r>
            <a:r>
              <a:rPr lang="de-DE" sz="1000" dirty="0" err="1" smtClean="0">
                <a:latin typeface="+mj-lt"/>
              </a:rPr>
              <a:t>new</a:t>
            </a:r>
            <a:r>
              <a:rPr lang="de-DE" sz="1000" dirty="0" smtClean="0">
                <a:latin typeface="+mj-lt"/>
              </a:rPr>
              <a:t> </a:t>
            </a:r>
            <a:r>
              <a:rPr lang="de-DE" sz="1000" dirty="0" err="1" smtClean="0">
                <a:latin typeface="+mj-lt"/>
              </a:rPr>
              <a:t>objects</a:t>
            </a:r>
            <a:r>
              <a:rPr lang="de-DE" sz="1000" dirty="0" smtClean="0">
                <a:latin typeface="+mj-lt"/>
              </a:rPr>
              <a:t> </a:t>
            </a:r>
            <a:r>
              <a:rPr lang="de-DE" sz="1000" dirty="0" err="1" smtClean="0">
                <a:latin typeface="+mj-lt"/>
              </a:rPr>
              <a:t>from</a:t>
            </a:r>
            <a:r>
              <a:rPr lang="de-DE" sz="1000" dirty="0" smtClean="0">
                <a:latin typeface="+mj-lt"/>
              </a:rPr>
              <a:t> outside:</a:t>
            </a:r>
          </a:p>
          <a:p>
            <a:pPr algn="l">
              <a:lnSpc>
                <a:spcPct val="108000"/>
              </a:lnSpc>
            </a:pPr>
            <a:endParaRPr lang="de-DE" sz="1000" dirty="0" smtClean="0">
              <a:latin typeface="+mj-lt"/>
            </a:endParaRPr>
          </a:p>
          <a:p>
            <a:pPr marL="228600" indent="-228600" algn="l">
              <a:lnSpc>
                <a:spcPct val="108000"/>
              </a:lnSpc>
              <a:buAutoNum type="arabicParenR"/>
            </a:pPr>
            <a:r>
              <a:rPr lang="de-DE" sz="1000" dirty="0" err="1" smtClean="0">
                <a:latin typeface="+mj-lt"/>
              </a:rPr>
              <a:t>buttress</a:t>
            </a:r>
            <a:endParaRPr lang="de-DE" sz="1000" dirty="0" smtClean="0">
              <a:latin typeface="+mj-lt"/>
            </a:endParaRPr>
          </a:p>
          <a:p>
            <a:pPr marL="228600" indent="-228600" algn="l">
              <a:lnSpc>
                <a:spcPct val="108000"/>
              </a:lnSpc>
              <a:buAutoNum type="arabicParenR"/>
            </a:pPr>
            <a:r>
              <a:rPr lang="de-DE" sz="1000" dirty="0" err="1" smtClean="0">
                <a:latin typeface="+mj-lt"/>
              </a:rPr>
              <a:t>cornice</a:t>
            </a:r>
            <a:r>
              <a:rPr lang="de-DE" sz="1000" dirty="0" smtClean="0">
                <a:latin typeface="+mj-lt"/>
              </a:rPr>
              <a:t> type 2</a:t>
            </a:r>
          </a:p>
          <a:p>
            <a:pPr marL="228600" indent="-228600" algn="l">
              <a:lnSpc>
                <a:spcPct val="108000"/>
              </a:lnSpc>
              <a:buAutoNum type="arabicParenR"/>
            </a:pPr>
            <a:r>
              <a:rPr lang="de-DE" sz="1000" dirty="0" err="1" smtClean="0">
                <a:latin typeface="+mj-lt"/>
              </a:rPr>
              <a:t>dosseret</a:t>
            </a:r>
            <a:r>
              <a:rPr lang="de-DE" sz="1000" dirty="0" smtClean="0">
                <a:latin typeface="+mj-lt"/>
              </a:rPr>
              <a:t> type 3</a:t>
            </a:r>
          </a:p>
          <a:p>
            <a:pPr marL="228600" indent="-228600" algn="l">
              <a:lnSpc>
                <a:spcPct val="108000"/>
              </a:lnSpc>
              <a:buAutoNum type="arabicParenR"/>
            </a:pPr>
            <a:r>
              <a:rPr lang="de-DE" sz="1000" dirty="0" err="1">
                <a:latin typeface="+mj-lt"/>
              </a:rPr>
              <a:t>façade</a:t>
            </a:r>
            <a:r>
              <a:rPr lang="de-DE" sz="1000" dirty="0">
                <a:latin typeface="+mj-lt"/>
              </a:rPr>
              <a:t> </a:t>
            </a:r>
            <a:r>
              <a:rPr lang="de-DE" sz="1000" dirty="0" err="1" smtClean="0">
                <a:latin typeface="+mj-lt"/>
              </a:rPr>
              <a:t>detail</a:t>
            </a:r>
            <a:r>
              <a:rPr lang="de-DE" sz="1000" dirty="0" smtClean="0">
                <a:latin typeface="+mj-lt"/>
              </a:rPr>
              <a:t> type 1</a:t>
            </a:r>
          </a:p>
          <a:p>
            <a:pPr marL="228600" indent="-228600" algn="l">
              <a:lnSpc>
                <a:spcPct val="108000"/>
              </a:lnSpc>
              <a:buAutoNum type="arabicParenR"/>
            </a:pPr>
            <a:r>
              <a:rPr lang="de-DE" sz="1000" dirty="0" err="1">
                <a:latin typeface="+mj-lt"/>
              </a:rPr>
              <a:t>façade</a:t>
            </a:r>
            <a:r>
              <a:rPr lang="de-DE" sz="1000" dirty="0">
                <a:latin typeface="+mj-lt"/>
              </a:rPr>
              <a:t> </a:t>
            </a:r>
            <a:r>
              <a:rPr lang="de-DE" sz="1000" dirty="0" err="1" smtClean="0">
                <a:latin typeface="+mj-lt"/>
              </a:rPr>
              <a:t>detail</a:t>
            </a:r>
            <a:r>
              <a:rPr lang="de-DE" sz="1000" dirty="0" smtClean="0">
                <a:latin typeface="+mj-lt"/>
              </a:rPr>
              <a:t> type 2 </a:t>
            </a:r>
            <a:endParaRPr lang="de-DE" sz="1000" dirty="0">
              <a:latin typeface="+mj-lt"/>
            </a:endParaRPr>
          </a:p>
        </p:txBody>
      </p:sp>
    </p:spTree>
    <p:extLst>
      <p:ext uri="{BB962C8B-B14F-4D97-AF65-F5344CB8AC3E}">
        <p14:creationId xmlns:p14="http://schemas.microsoft.com/office/powerpoint/2010/main" xmlns="" val="28183870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a:xfrm>
            <a:off x="4139952" y="6409681"/>
            <a:ext cx="4680520" cy="230832"/>
          </a:xfrm>
        </p:spPr>
        <p:txBody>
          <a:bodyPr/>
          <a:lstStyle/>
          <a:p>
            <a:fld id="{122D1932-BE6C-8447-9B2B-CBD6B593C218}" type="datetime4">
              <a:rPr lang="de-DE"/>
              <a:pPr/>
              <a:t>23. August 2018</a:t>
            </a:fld>
            <a:r>
              <a:rPr lang="de-DE" dirty="0"/>
              <a:t>, </a:t>
            </a:r>
            <a:r>
              <a:rPr lang="en-US" dirty="0" smtClean="0"/>
              <a:t>Changes in </a:t>
            </a:r>
            <a:r>
              <a:rPr lang="en-US" dirty="0" err="1" smtClean="0"/>
              <a:t>semantical</a:t>
            </a:r>
            <a:r>
              <a:rPr lang="en-US" dirty="0" smtClean="0"/>
              <a:t> division of </a:t>
            </a:r>
            <a:r>
              <a:rPr lang="en-US" dirty="0" err="1" smtClean="0"/>
              <a:t>Synagoge</a:t>
            </a:r>
            <a:r>
              <a:rPr lang="en-US" dirty="0" smtClean="0"/>
              <a:t> am Anger</a:t>
            </a:r>
            <a:endParaRPr lang="de-DE" dirty="0"/>
          </a:p>
        </p:txBody>
      </p:sp>
      <p:sp>
        <p:nvSpPr>
          <p:cNvPr id="10" name="Rectangle 4"/>
          <p:cNvSpPr>
            <a:spLocks noGrp="1" noChangeArrowheads="1"/>
          </p:cNvSpPr>
          <p:nvPr>
            <p:ph type="title"/>
          </p:nvPr>
        </p:nvSpPr>
        <p:spPr>
          <a:xfrm>
            <a:off x="381000" y="764704"/>
            <a:ext cx="8763000" cy="527720"/>
          </a:xfrm>
          <a:noFill/>
          <a:ln/>
          <a:extLst>
            <a:ext uri="{91240B29-F687-4f45-9708-019B960494DF}">
              <a14:hiddenLine xmlns:a14="http://schemas.microsoft.com/office/drawing/2010/main" xmlns="" w="9525">
                <a:solidFill>
                  <a:schemeClr val="tx1"/>
                </a:solidFill>
                <a:miter lim="800000"/>
                <a:headEnd/>
                <a:tailEnd/>
              </a14:hiddenLine>
            </a:ext>
          </a:extLst>
        </p:spPr>
        <p:txBody>
          <a:bodyPr anchor="ctr"/>
          <a:lstStyle/>
          <a:p>
            <a:r>
              <a:rPr lang="de-DE" sz="3200" dirty="0" smtClean="0"/>
              <a:t>CPMP </a:t>
            </a:r>
            <a:r>
              <a:rPr lang="de-DE" sz="3200" dirty="0" err="1" smtClean="0"/>
              <a:t>semantical</a:t>
            </a:r>
            <a:r>
              <a:rPr lang="de-DE" sz="3200" dirty="0" smtClean="0"/>
              <a:t> </a:t>
            </a:r>
            <a:r>
              <a:rPr lang="de-DE" sz="3200" dirty="0" err="1" smtClean="0"/>
              <a:t>division</a:t>
            </a:r>
            <a:r>
              <a:rPr lang="de-DE" dirty="0" smtClean="0"/>
              <a:t/>
            </a:r>
            <a:br>
              <a:rPr lang="de-DE" dirty="0" smtClean="0"/>
            </a:br>
            <a:r>
              <a:rPr lang="de-DE" sz="2000" dirty="0" smtClean="0">
                <a:solidFill>
                  <a:srgbClr val="96BE0D"/>
                </a:solidFill>
              </a:rPr>
              <a:t>List </a:t>
            </a:r>
            <a:r>
              <a:rPr lang="de-DE" sz="2000" dirty="0" err="1" smtClean="0">
                <a:solidFill>
                  <a:srgbClr val="96BE0D"/>
                </a:solidFill>
              </a:rPr>
              <a:t>of</a:t>
            </a:r>
            <a:r>
              <a:rPr lang="de-DE" sz="2000" dirty="0" smtClean="0">
                <a:solidFill>
                  <a:srgbClr val="96BE0D"/>
                </a:solidFill>
              </a:rPr>
              <a:t> </a:t>
            </a:r>
            <a:r>
              <a:rPr lang="de-DE" sz="2000" dirty="0" err="1" smtClean="0">
                <a:solidFill>
                  <a:srgbClr val="96BE0D"/>
                </a:solidFill>
              </a:rPr>
              <a:t>objects</a:t>
            </a:r>
            <a:r>
              <a:rPr lang="de-DE" sz="2000" dirty="0" smtClean="0">
                <a:solidFill>
                  <a:srgbClr val="96BE0D"/>
                </a:solidFill>
              </a:rPr>
              <a:t> - </a:t>
            </a:r>
            <a:r>
              <a:rPr lang="de-DE" sz="2000" dirty="0" err="1" smtClean="0">
                <a:solidFill>
                  <a:srgbClr val="96BE0D"/>
                </a:solidFill>
              </a:rPr>
              <a:t>comparison</a:t>
            </a:r>
            <a:endParaRPr lang="de-DE" sz="2000" dirty="0">
              <a:solidFill>
                <a:srgbClr val="598EC2"/>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bwMode="auto">
          <a:xfrm>
            <a:off x="5014231" y="1519167"/>
            <a:ext cx="2931961" cy="4147308"/>
          </a:xfrm>
          <a:prstGeom prst="rect">
            <a:avLst/>
          </a:prstGeom>
          <a:noFill/>
        </p:spPr>
      </p:pic>
      <p:pic>
        <p:nvPicPr>
          <p:cNvPr id="2" name="Grafik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99592" y="1505756"/>
            <a:ext cx="3073569" cy="4279457"/>
          </a:xfrm>
          <a:prstGeom prst="rect">
            <a:avLst/>
          </a:prstGeom>
        </p:spPr>
      </p:pic>
      <p:sp>
        <p:nvSpPr>
          <p:cNvPr id="17" name="Text Box 11"/>
          <p:cNvSpPr txBox="1">
            <a:spLocks noChangeArrowheads="1"/>
          </p:cNvSpPr>
          <p:nvPr/>
        </p:nvSpPr>
        <p:spPr bwMode="auto">
          <a:xfrm>
            <a:off x="365522" y="5927851"/>
            <a:ext cx="3959730" cy="43530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nSpc>
                <a:spcPct val="108000"/>
              </a:lnSpc>
            </a:pPr>
            <a:r>
              <a:rPr lang="de-DE" sz="800" dirty="0" smtClean="0">
                <a:latin typeface="+mj-lt"/>
              </a:rPr>
              <a:t>OLD SEMANTICAL DIVISION</a:t>
            </a:r>
          </a:p>
          <a:p>
            <a:pPr>
              <a:lnSpc>
                <a:spcPct val="108000"/>
              </a:lnSpc>
            </a:pPr>
            <a:endParaRPr lang="de-DE" sz="800" dirty="0">
              <a:latin typeface="+mj-lt"/>
            </a:endParaRPr>
          </a:p>
          <a:p>
            <a:pPr>
              <a:lnSpc>
                <a:spcPct val="108000"/>
              </a:lnSpc>
            </a:pPr>
            <a:r>
              <a:rPr lang="de-DE" sz="800" dirty="0" smtClean="0">
                <a:latin typeface="+mj-lt"/>
              </a:rPr>
              <a:t> </a:t>
            </a:r>
            <a:endParaRPr lang="de-DE" sz="800" dirty="0">
              <a:latin typeface="+mj-lt"/>
            </a:endParaRPr>
          </a:p>
        </p:txBody>
      </p:sp>
      <p:sp>
        <p:nvSpPr>
          <p:cNvPr id="18" name="Text Box 11"/>
          <p:cNvSpPr txBox="1">
            <a:spLocks noChangeArrowheads="1"/>
          </p:cNvSpPr>
          <p:nvPr/>
        </p:nvSpPr>
        <p:spPr bwMode="auto">
          <a:xfrm>
            <a:off x="4762500" y="5886917"/>
            <a:ext cx="3959730" cy="30232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nSpc>
                <a:spcPct val="108000"/>
              </a:lnSpc>
            </a:pPr>
            <a:r>
              <a:rPr lang="de-DE" sz="800" dirty="0" smtClean="0">
                <a:latin typeface="+mj-lt"/>
              </a:rPr>
              <a:t>NEW SEMANTICAL DIVISON</a:t>
            </a:r>
            <a:endParaRPr lang="de-DE" sz="800" dirty="0">
              <a:latin typeface="+mj-lt"/>
            </a:endParaRPr>
          </a:p>
          <a:p>
            <a:pPr>
              <a:lnSpc>
                <a:spcPct val="108000"/>
              </a:lnSpc>
            </a:pPr>
            <a:r>
              <a:rPr lang="de-DE" sz="800" dirty="0" smtClean="0">
                <a:latin typeface="+mj-lt"/>
              </a:rPr>
              <a:t> </a:t>
            </a:r>
            <a:endParaRPr lang="de-DE" sz="800" dirty="0">
              <a:latin typeface="+mj-lt"/>
            </a:endParaRPr>
          </a:p>
        </p:txBody>
      </p:sp>
    </p:spTree>
    <p:extLst>
      <p:ext uri="{BB962C8B-B14F-4D97-AF65-F5344CB8AC3E}">
        <p14:creationId xmlns:p14="http://schemas.microsoft.com/office/powerpoint/2010/main" xmlns="" val="41015754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3"/>
          <p:cNvSpPr>
            <a:spLocks noGrp="1"/>
          </p:cNvSpPr>
          <p:nvPr>
            <p:ph type="dt" sz="half" idx="10"/>
          </p:nvPr>
        </p:nvSpPr>
        <p:spPr/>
        <p:txBody>
          <a:bodyPr/>
          <a:lstStyle/>
          <a:p>
            <a:fld id="{6595DF54-6B77-394E-936D-034A05CB8738}" type="datetime4">
              <a:rPr lang="de-DE"/>
              <a:pPr/>
              <a:t>23. August 2018</a:t>
            </a:fld>
            <a:r>
              <a:rPr lang="de-DE"/>
              <a:t>, Tag der offenen Türen</a:t>
            </a:r>
          </a:p>
        </p:txBody>
      </p:sp>
      <p:sp>
        <p:nvSpPr>
          <p:cNvPr id="30729" name="AutoShape 9"/>
          <p:cNvSpPr>
            <a:spLocks noChangeArrowheads="1"/>
          </p:cNvSpPr>
          <p:nvPr/>
        </p:nvSpPr>
        <p:spPr bwMode="auto">
          <a:xfrm>
            <a:off x="149225" y="152400"/>
            <a:ext cx="8839200" cy="6553200"/>
          </a:xfrm>
          <a:prstGeom prst="roundRect">
            <a:avLst>
              <a:gd name="adj" fmla="val 968"/>
            </a:avLst>
          </a:prstGeom>
          <a:solidFill>
            <a:srgbClr val="CFD7DC"/>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0722" name="AutoShape 2"/>
          <p:cNvSpPr>
            <a:spLocks noChangeArrowheads="1"/>
          </p:cNvSpPr>
          <p:nvPr/>
        </p:nvSpPr>
        <p:spPr bwMode="auto">
          <a:xfrm>
            <a:off x="0" y="0"/>
            <a:ext cx="76200" cy="76200"/>
          </a:xfrm>
          <a:prstGeom prst="roundRect">
            <a:avLst>
              <a:gd name="adj" fmla="val 16667"/>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0724" name="Text Box 4"/>
          <p:cNvSpPr txBox="1">
            <a:spLocks noChangeArrowheads="1"/>
          </p:cNvSpPr>
          <p:nvPr/>
        </p:nvSpPr>
        <p:spPr bwMode="auto">
          <a:xfrm>
            <a:off x="838200" y="2152650"/>
            <a:ext cx="75438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lvl1pPr marL="292100" indent="-292100" algn="l" eaLnBrk="0" hangingPunct="0">
              <a:defRPr sz="2400">
                <a:solidFill>
                  <a:schemeClr val="tx1"/>
                </a:solidFill>
                <a:latin typeface="Arial" charset="0"/>
                <a:ea typeface="ＭＳ Ｐゴシック" charset="0"/>
                <a:cs typeface="ＭＳ Ｐゴシック" charset="0"/>
              </a:defRPr>
            </a:lvl1pPr>
            <a:lvl2pPr marL="673100" indent="-190500" algn="l" eaLnBrk="0" hangingPunct="0">
              <a:defRPr sz="2400">
                <a:solidFill>
                  <a:schemeClr val="tx1"/>
                </a:solidFill>
                <a:latin typeface="Arial" charset="0"/>
                <a:ea typeface="ＭＳ Ｐゴシック" charset="0"/>
              </a:defRPr>
            </a:lvl2pPr>
            <a:lvl3pPr marL="1143000" indent="-190500" algn="l" eaLnBrk="0" hangingPunct="0">
              <a:defRPr sz="2400">
                <a:solidFill>
                  <a:schemeClr val="tx1"/>
                </a:solidFill>
                <a:latin typeface="Arial" charset="0"/>
                <a:ea typeface="ＭＳ Ｐゴシック" charset="0"/>
              </a:defRPr>
            </a:lvl3pPr>
            <a:lvl4pPr marL="1524000" indent="-152400" algn="l" eaLnBrk="0" hangingPunct="0">
              <a:defRPr sz="2400">
                <a:solidFill>
                  <a:schemeClr val="tx1"/>
                </a:solidFill>
                <a:latin typeface="Arial" charset="0"/>
                <a:ea typeface="ＭＳ Ｐゴシック" charset="0"/>
              </a:defRPr>
            </a:lvl4pPr>
            <a:lvl5pPr algn="l"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endParaRPr lang="de-DE" sz="3600">
              <a:solidFill>
                <a:schemeClr val="bg1"/>
              </a:solidFill>
            </a:endParaRPr>
          </a:p>
        </p:txBody>
      </p:sp>
      <p:pic>
        <p:nvPicPr>
          <p:cNvPr id="2" name="Bild 1" descr="HSM_Logo_T_weiss_lang.eps"/>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62719" y="6381328"/>
            <a:ext cx="3935264" cy="179528"/>
          </a:xfrm>
          <a:prstGeom prst="rect">
            <a:avLst/>
          </a:prstGeom>
        </p:spPr>
      </p:pic>
      <p:sp>
        <p:nvSpPr>
          <p:cNvPr id="13" name="Text Box 12"/>
          <p:cNvSpPr txBox="1">
            <a:spLocks noChangeArrowheads="1"/>
          </p:cNvSpPr>
          <p:nvPr/>
        </p:nvSpPr>
        <p:spPr bwMode="auto">
          <a:xfrm>
            <a:off x="838200" y="2095685"/>
            <a:ext cx="75438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l">
              <a:spcBef>
                <a:spcPct val="50000"/>
              </a:spcBef>
            </a:pPr>
            <a:r>
              <a:rPr lang="de-DE" sz="3600" dirty="0" err="1" smtClean="0">
                <a:solidFill>
                  <a:srgbClr val="96BE0D"/>
                </a:solidFill>
                <a:latin typeface="Georgia" charset="0"/>
              </a:rPr>
              <a:t>Changes</a:t>
            </a:r>
            <a:r>
              <a:rPr lang="de-DE" sz="3600" dirty="0" smtClean="0">
                <a:solidFill>
                  <a:srgbClr val="96BE0D"/>
                </a:solidFill>
                <a:latin typeface="Georgia" charset="0"/>
              </a:rPr>
              <a:t> in </a:t>
            </a:r>
            <a:r>
              <a:rPr lang="de-DE" sz="3600" dirty="0" err="1" smtClean="0">
                <a:solidFill>
                  <a:srgbClr val="96BE0D"/>
                </a:solidFill>
                <a:latin typeface="Georgia" charset="0"/>
              </a:rPr>
              <a:t>semantical</a:t>
            </a:r>
            <a:r>
              <a:rPr lang="de-DE" sz="3600" dirty="0" smtClean="0">
                <a:solidFill>
                  <a:srgbClr val="96BE0D"/>
                </a:solidFill>
                <a:latin typeface="Georgia" charset="0"/>
              </a:rPr>
              <a:t> </a:t>
            </a:r>
            <a:r>
              <a:rPr lang="de-DE" sz="3600" dirty="0" err="1" smtClean="0">
                <a:solidFill>
                  <a:srgbClr val="96BE0D"/>
                </a:solidFill>
                <a:latin typeface="Georgia" charset="0"/>
              </a:rPr>
              <a:t>division</a:t>
            </a:r>
            <a:r>
              <a:rPr lang="de-DE" sz="3600" dirty="0" smtClean="0">
                <a:solidFill>
                  <a:srgbClr val="96BE0D"/>
                </a:solidFill>
                <a:latin typeface="Georgia" charset="0"/>
              </a:rPr>
              <a:t> </a:t>
            </a:r>
            <a:r>
              <a:rPr lang="de-DE" sz="3600" dirty="0" err="1" smtClean="0">
                <a:solidFill>
                  <a:srgbClr val="96BE0D"/>
                </a:solidFill>
                <a:latin typeface="Georgia" charset="0"/>
              </a:rPr>
              <a:t>of</a:t>
            </a:r>
            <a:r>
              <a:rPr lang="de-DE" sz="3600" dirty="0" smtClean="0">
                <a:solidFill>
                  <a:srgbClr val="96BE0D"/>
                </a:solidFill>
                <a:latin typeface="Georgia" charset="0"/>
              </a:rPr>
              <a:t> WPMP (western </a:t>
            </a:r>
            <a:r>
              <a:rPr lang="de-DE" sz="3600" dirty="0" err="1" smtClean="0">
                <a:solidFill>
                  <a:srgbClr val="96BE0D"/>
                </a:solidFill>
                <a:latin typeface="Georgia" charset="0"/>
              </a:rPr>
              <a:t>part</a:t>
            </a:r>
            <a:r>
              <a:rPr lang="de-DE" sz="3600" dirty="0" smtClean="0">
                <a:solidFill>
                  <a:srgbClr val="96BE0D"/>
                </a:solidFill>
                <a:latin typeface="Georgia" charset="0"/>
              </a:rPr>
              <a:t> </a:t>
            </a:r>
            <a:r>
              <a:rPr lang="de-DE" sz="3600" dirty="0" err="1" smtClean="0">
                <a:solidFill>
                  <a:srgbClr val="96BE0D"/>
                </a:solidFill>
                <a:latin typeface="Georgia" charset="0"/>
              </a:rPr>
              <a:t>main</a:t>
            </a:r>
            <a:r>
              <a:rPr lang="de-DE" sz="3600" dirty="0" smtClean="0">
                <a:solidFill>
                  <a:srgbClr val="96BE0D"/>
                </a:solidFill>
                <a:latin typeface="Georgia" charset="0"/>
              </a:rPr>
              <a:t> </a:t>
            </a:r>
            <a:r>
              <a:rPr lang="de-DE" sz="3600" dirty="0" err="1" smtClean="0">
                <a:solidFill>
                  <a:srgbClr val="96BE0D"/>
                </a:solidFill>
                <a:latin typeface="Georgia" charset="0"/>
              </a:rPr>
              <a:t>part</a:t>
            </a:r>
            <a:r>
              <a:rPr lang="de-DE" sz="3600" dirty="0" smtClean="0">
                <a:solidFill>
                  <a:srgbClr val="96BE0D"/>
                </a:solidFill>
                <a:latin typeface="Georgia" charset="0"/>
              </a:rPr>
              <a:t>)</a:t>
            </a:r>
          </a:p>
        </p:txBody>
      </p:sp>
      <p:sp>
        <p:nvSpPr>
          <p:cNvPr id="9" name="Text Box 12"/>
          <p:cNvSpPr txBox="1">
            <a:spLocks noChangeArrowheads="1"/>
          </p:cNvSpPr>
          <p:nvPr/>
        </p:nvSpPr>
        <p:spPr bwMode="auto">
          <a:xfrm>
            <a:off x="838200" y="3440830"/>
            <a:ext cx="7543800" cy="10231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lvl1pPr algn="l" eaLnBrk="0" hangingPunct="0">
              <a:defRPr sz="2400">
                <a:solidFill>
                  <a:schemeClr val="tx1"/>
                </a:solidFill>
                <a:latin typeface="Arial" charset="0"/>
                <a:ea typeface="ＭＳ Ｐゴシック" charset="0"/>
                <a:cs typeface="ＭＳ Ｐゴシック" charset="0"/>
              </a:defRPr>
            </a:lvl1pPr>
            <a:lvl2pPr marL="190500" algn="l" eaLnBrk="0" hangingPunct="0">
              <a:defRPr sz="2400">
                <a:solidFill>
                  <a:schemeClr val="tx1"/>
                </a:solidFill>
                <a:latin typeface="Arial" charset="0"/>
                <a:ea typeface="ＭＳ Ｐゴシック" charset="0"/>
              </a:defRPr>
            </a:lvl2pPr>
            <a:lvl3pPr marL="381000" algn="l" eaLnBrk="0" hangingPunct="0">
              <a:defRPr sz="2400">
                <a:solidFill>
                  <a:schemeClr val="tx1"/>
                </a:solidFill>
                <a:latin typeface="Arial" charset="0"/>
                <a:ea typeface="ＭＳ Ｐゴシック" charset="0"/>
              </a:defRPr>
            </a:lvl3pPr>
            <a:lvl4pPr algn="l" eaLnBrk="0" hangingPunct="0">
              <a:defRPr sz="2400">
                <a:solidFill>
                  <a:schemeClr val="tx1"/>
                </a:solidFill>
                <a:latin typeface="Arial" charset="0"/>
                <a:ea typeface="ＭＳ Ｐゴシック" charset="0"/>
              </a:defRPr>
            </a:lvl4pPr>
            <a:lvl5pPr algn="l"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8000"/>
              </a:lnSpc>
              <a:spcAft>
                <a:spcPct val="42000"/>
              </a:spcAft>
              <a:buSzPct val="75000"/>
            </a:pPr>
            <a:r>
              <a:rPr lang="en-US" sz="1400" b="1" dirty="0" smtClean="0">
                <a:solidFill>
                  <a:schemeClr val="bg1"/>
                </a:solidFill>
                <a:latin typeface="Georgia" charset="0"/>
              </a:rPr>
              <a:t>Old division </a:t>
            </a:r>
            <a:r>
              <a:rPr lang="en-US" sz="1400" dirty="0" smtClean="0">
                <a:solidFill>
                  <a:schemeClr val="bg1"/>
                </a:solidFill>
                <a:latin typeface="Georgia" charset="0"/>
              </a:rPr>
              <a:t>is </a:t>
            </a:r>
            <a:r>
              <a:rPr lang="en-US" sz="1400" dirty="0" smtClean="0">
                <a:solidFill>
                  <a:schemeClr val="bg1"/>
                </a:solidFill>
                <a:latin typeface="Georgia" charset="0"/>
              </a:rPr>
              <a:t>a first trial of dividing </a:t>
            </a:r>
            <a:r>
              <a:rPr lang="en-US" sz="1400" dirty="0" smtClean="0">
                <a:solidFill>
                  <a:schemeClr val="bg1"/>
                </a:solidFill>
                <a:latin typeface="Georgia" charset="0"/>
              </a:rPr>
              <a:t>WPMP (western part main part), that was based </a:t>
            </a:r>
            <a:r>
              <a:rPr lang="en-US" sz="1400" dirty="0" smtClean="0">
                <a:solidFill>
                  <a:schemeClr val="bg1"/>
                </a:solidFill>
                <a:latin typeface="Georgia" charset="0"/>
              </a:rPr>
              <a:t>on only one drawing, some time before the beginning of the process of 3d reconstructing of the Synagogue. During the 3d reconstruction and further analysis of historical sources, the need of distinguishing more objects </a:t>
            </a:r>
            <a:r>
              <a:rPr lang="en-US" sz="1400" dirty="0" smtClean="0">
                <a:solidFill>
                  <a:schemeClr val="bg1"/>
                </a:solidFill>
                <a:latin typeface="Georgia" charset="0"/>
              </a:rPr>
              <a:t>appeared, so the </a:t>
            </a:r>
            <a:r>
              <a:rPr lang="en-US" sz="1400" b="1" dirty="0" smtClean="0">
                <a:solidFill>
                  <a:schemeClr val="bg1"/>
                </a:solidFill>
                <a:latin typeface="Georgia" charset="0"/>
              </a:rPr>
              <a:t>new division </a:t>
            </a:r>
            <a:r>
              <a:rPr lang="en-US" sz="1400" dirty="0" smtClean="0">
                <a:solidFill>
                  <a:schemeClr val="bg1"/>
                </a:solidFill>
                <a:latin typeface="Georgia" charset="0"/>
              </a:rPr>
              <a:t>was made.</a:t>
            </a:r>
            <a:endParaRPr lang="de-DE" sz="1400" dirty="0">
              <a:solidFill>
                <a:schemeClr val="bg1"/>
              </a:solidFill>
              <a:latin typeface="Georgia"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western_part_main_part_front_view.jpg"/>
          <p:cNvPicPr>
            <a:picLocks noChangeAspect="1"/>
          </p:cNvPicPr>
          <p:nvPr/>
        </p:nvPicPr>
        <p:blipFill>
          <a:blip r:embed="rId3"/>
          <a:srcRect r="2886"/>
          <a:stretch>
            <a:fillRect/>
          </a:stretch>
        </p:blipFill>
        <p:spPr>
          <a:xfrm>
            <a:off x="4716016" y="1484784"/>
            <a:ext cx="4176464" cy="2952328"/>
          </a:xfrm>
          <a:prstGeom prst="rect">
            <a:avLst/>
          </a:prstGeom>
        </p:spPr>
      </p:pic>
      <p:sp>
        <p:nvSpPr>
          <p:cNvPr id="9" name="Datumsplatzhalter 3"/>
          <p:cNvSpPr>
            <a:spLocks noGrp="1"/>
          </p:cNvSpPr>
          <p:nvPr>
            <p:ph type="dt" sz="half" idx="10"/>
          </p:nvPr>
        </p:nvSpPr>
        <p:spPr>
          <a:xfrm>
            <a:off x="4139952" y="6409681"/>
            <a:ext cx="4680520" cy="369332"/>
          </a:xfrm>
        </p:spPr>
        <p:txBody>
          <a:bodyPr/>
          <a:lstStyle/>
          <a:p>
            <a:fld id="{122D1932-BE6C-8447-9B2B-CBD6B593C218}" type="datetime4">
              <a:rPr lang="de-DE"/>
              <a:pPr/>
              <a:t>23. August 2018</a:t>
            </a:fld>
            <a:r>
              <a:rPr lang="de-DE" dirty="0"/>
              <a:t>, </a:t>
            </a:r>
            <a:r>
              <a:rPr lang="en-US" dirty="0" smtClean="0"/>
              <a:t>Changes in </a:t>
            </a:r>
            <a:r>
              <a:rPr lang="en-US" dirty="0" err="1" smtClean="0"/>
              <a:t>semantical</a:t>
            </a:r>
            <a:r>
              <a:rPr lang="en-US" dirty="0" smtClean="0"/>
              <a:t> division of </a:t>
            </a:r>
            <a:r>
              <a:rPr lang="en-US" dirty="0" err="1" smtClean="0"/>
              <a:t>Synagoge</a:t>
            </a:r>
            <a:r>
              <a:rPr lang="en-US" dirty="0" smtClean="0"/>
              <a:t> am Anger </a:t>
            </a:r>
            <a:r>
              <a:rPr lang="de-DE" dirty="0" smtClean="0"/>
              <a:t/>
            </a:r>
            <a:br>
              <a:rPr lang="de-DE" dirty="0" smtClean="0"/>
            </a:br>
            <a:endParaRPr lang="de-DE" dirty="0"/>
          </a:p>
        </p:txBody>
      </p:sp>
      <p:sp>
        <p:nvSpPr>
          <p:cNvPr id="7" name="Text Box 11"/>
          <p:cNvSpPr txBox="1">
            <a:spLocks noChangeArrowheads="1"/>
          </p:cNvSpPr>
          <p:nvPr/>
        </p:nvSpPr>
        <p:spPr bwMode="auto">
          <a:xfrm>
            <a:off x="658044" y="4896628"/>
            <a:ext cx="8208912" cy="103354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marL="228600" indent="-228600" algn="l">
              <a:lnSpc>
                <a:spcPct val="108000"/>
              </a:lnSpc>
              <a:buAutoNum type="arabicParenR"/>
            </a:pPr>
            <a:r>
              <a:rPr lang="de-DE" sz="1000" dirty="0" err="1" smtClean="0">
                <a:latin typeface="Georgia" charset="0"/>
              </a:rPr>
              <a:t>Upper</a:t>
            </a:r>
            <a:r>
              <a:rPr lang="de-DE" sz="1000" dirty="0" smtClean="0">
                <a:latin typeface="Georgia" charset="0"/>
              </a:rPr>
              <a:t>, back </a:t>
            </a:r>
            <a:r>
              <a:rPr lang="de-DE" sz="1000" dirty="0" err="1" smtClean="0">
                <a:latin typeface="Georgia" charset="0"/>
              </a:rPr>
              <a:t>walls</a:t>
            </a:r>
            <a:r>
              <a:rPr lang="de-DE" sz="1000" dirty="0" smtClean="0">
                <a:latin typeface="Georgia" charset="0"/>
              </a:rPr>
              <a:t> </a:t>
            </a:r>
            <a:r>
              <a:rPr lang="de-DE" sz="1000" dirty="0" err="1" smtClean="0">
                <a:latin typeface="Georgia" charset="0"/>
              </a:rPr>
              <a:t>should</a:t>
            </a:r>
            <a:r>
              <a:rPr lang="de-DE" sz="1000" dirty="0" smtClean="0">
                <a:latin typeface="Georgia" charset="0"/>
              </a:rPr>
              <a:t> not </a:t>
            </a:r>
            <a:r>
              <a:rPr lang="de-DE" sz="1000" dirty="0" err="1" smtClean="0">
                <a:latin typeface="Georgia" charset="0"/>
              </a:rPr>
              <a:t>belong</a:t>
            </a:r>
            <a:r>
              <a:rPr lang="de-DE" sz="1000" dirty="0" smtClean="0">
                <a:latin typeface="Georgia" charset="0"/>
              </a:rPr>
              <a:t> </a:t>
            </a:r>
            <a:r>
              <a:rPr lang="de-DE" sz="1000" dirty="0" err="1" smtClean="0">
                <a:latin typeface="Georgia" charset="0"/>
              </a:rPr>
              <a:t>to</a:t>
            </a:r>
            <a:r>
              <a:rPr lang="de-DE" sz="1000" dirty="0" smtClean="0">
                <a:latin typeface="Georgia" charset="0"/>
              </a:rPr>
              <a:t> WPMP, but </a:t>
            </a:r>
            <a:r>
              <a:rPr lang="de-DE" sz="1000" dirty="0" err="1" smtClean="0">
                <a:latin typeface="Georgia" charset="0"/>
              </a:rPr>
              <a:t>to</a:t>
            </a:r>
            <a:r>
              <a:rPr lang="de-DE" sz="1000" dirty="0" smtClean="0">
                <a:latin typeface="Georgia" charset="0"/>
              </a:rPr>
              <a:t> CPMP</a:t>
            </a:r>
            <a:endParaRPr lang="de-DE" sz="1000" dirty="0" smtClean="0">
              <a:latin typeface="Georgia" charset="0"/>
            </a:endParaRPr>
          </a:p>
          <a:p>
            <a:pPr marL="228600" indent="-228600" algn="l">
              <a:lnSpc>
                <a:spcPct val="108000"/>
              </a:lnSpc>
              <a:buAutoNum type="arabicParenR"/>
            </a:pPr>
            <a:r>
              <a:rPr lang="de-DE" sz="1000" dirty="0" err="1" smtClean="0">
                <a:latin typeface="Georgia" charset="0"/>
              </a:rPr>
              <a:t>Plinth</a:t>
            </a:r>
            <a:r>
              <a:rPr lang="de-DE" sz="1000" dirty="0" smtClean="0">
                <a:latin typeface="Georgia" charset="0"/>
              </a:rPr>
              <a:t>, </a:t>
            </a:r>
            <a:r>
              <a:rPr lang="de-DE" sz="1000" dirty="0" err="1" smtClean="0">
                <a:latin typeface="Georgia" charset="0"/>
              </a:rPr>
              <a:t>c</a:t>
            </a:r>
            <a:r>
              <a:rPr lang="de-DE" sz="1000" dirty="0" err="1" smtClean="0">
                <a:latin typeface="Georgia" charset="0"/>
              </a:rPr>
              <a:t>ornices</a:t>
            </a:r>
            <a:r>
              <a:rPr lang="de-DE" sz="1000" dirty="0" smtClean="0">
                <a:latin typeface="Georgia" charset="0"/>
              </a:rPr>
              <a:t>, </a:t>
            </a:r>
            <a:r>
              <a:rPr lang="de-DE" sz="1000" dirty="0" err="1" smtClean="0">
                <a:latin typeface="Georgia" charset="0"/>
              </a:rPr>
              <a:t>façade</a:t>
            </a:r>
            <a:r>
              <a:rPr lang="de-DE" sz="1000" dirty="0" smtClean="0">
                <a:latin typeface="Georgia" charset="0"/>
              </a:rPr>
              <a:t> </a:t>
            </a:r>
            <a:r>
              <a:rPr lang="de-DE" sz="1000" dirty="0" err="1" smtClean="0">
                <a:latin typeface="Georgia" charset="0"/>
              </a:rPr>
              <a:t>details</a:t>
            </a:r>
            <a:r>
              <a:rPr lang="de-DE" sz="1000" dirty="0" smtClean="0">
                <a:latin typeface="Georgia" charset="0"/>
              </a:rPr>
              <a:t> </a:t>
            </a:r>
            <a:r>
              <a:rPr lang="de-DE" sz="1000" dirty="0" err="1" smtClean="0">
                <a:latin typeface="Georgia" charset="0"/>
              </a:rPr>
              <a:t>and</a:t>
            </a:r>
            <a:r>
              <a:rPr lang="de-DE" sz="1000" dirty="0" smtClean="0">
                <a:latin typeface="Georgia" charset="0"/>
              </a:rPr>
              <a:t> </a:t>
            </a:r>
            <a:r>
              <a:rPr lang="de-DE" sz="1000" dirty="0" err="1" smtClean="0">
                <a:latin typeface="Georgia" charset="0"/>
              </a:rPr>
              <a:t>façade</a:t>
            </a:r>
            <a:r>
              <a:rPr lang="de-DE" sz="1000" dirty="0" smtClean="0">
                <a:latin typeface="Georgia" charset="0"/>
              </a:rPr>
              <a:t> </a:t>
            </a:r>
            <a:r>
              <a:rPr lang="de-DE" sz="1000" dirty="0" err="1" smtClean="0">
                <a:latin typeface="Georgia" charset="0"/>
              </a:rPr>
              <a:t>columns</a:t>
            </a:r>
            <a:r>
              <a:rPr lang="de-DE" sz="1000" dirty="0" smtClean="0">
                <a:latin typeface="Georgia" charset="0"/>
              </a:rPr>
              <a:t> </a:t>
            </a:r>
            <a:r>
              <a:rPr lang="de-DE" sz="1000" dirty="0" err="1" smtClean="0">
                <a:latin typeface="Georgia" charset="0"/>
              </a:rPr>
              <a:t>should</a:t>
            </a:r>
            <a:r>
              <a:rPr lang="de-DE" sz="1000" dirty="0" smtClean="0">
                <a:latin typeface="Georgia" charset="0"/>
              </a:rPr>
              <a:t> </a:t>
            </a:r>
            <a:r>
              <a:rPr lang="de-DE" sz="1000" dirty="0" err="1" smtClean="0">
                <a:latin typeface="Georgia" charset="0"/>
              </a:rPr>
              <a:t>be</a:t>
            </a:r>
            <a:r>
              <a:rPr lang="de-DE" sz="1000" dirty="0" smtClean="0">
                <a:latin typeface="Georgia" charset="0"/>
              </a:rPr>
              <a:t> </a:t>
            </a:r>
            <a:r>
              <a:rPr lang="de-DE" sz="1000" dirty="0" err="1" smtClean="0">
                <a:latin typeface="Georgia" charset="0"/>
              </a:rPr>
              <a:t>distinguished</a:t>
            </a:r>
            <a:r>
              <a:rPr lang="de-DE" sz="1000" dirty="0" smtClean="0">
                <a:latin typeface="Georgia" charset="0"/>
              </a:rPr>
              <a:t> </a:t>
            </a:r>
            <a:r>
              <a:rPr lang="de-DE" sz="1000" dirty="0" err="1" smtClean="0">
                <a:latin typeface="Georgia" charset="0"/>
              </a:rPr>
              <a:t>as</a:t>
            </a:r>
            <a:r>
              <a:rPr lang="de-DE" sz="1000" dirty="0" smtClean="0">
                <a:latin typeface="Georgia" charset="0"/>
              </a:rPr>
              <a:t> well</a:t>
            </a:r>
            <a:endParaRPr lang="de-DE" sz="1000" dirty="0" smtClean="0">
              <a:latin typeface="Georgia" charset="0"/>
            </a:endParaRPr>
          </a:p>
          <a:p>
            <a:pPr marL="228600" indent="-228600" algn="l">
              <a:lnSpc>
                <a:spcPct val="108000"/>
              </a:lnSpc>
              <a:buAutoNum type="arabicParenR"/>
            </a:pPr>
            <a:r>
              <a:rPr lang="de-DE" sz="1000" dirty="0" err="1" smtClean="0">
                <a:latin typeface="Georgia" charset="0"/>
              </a:rPr>
              <a:t>Window</a:t>
            </a:r>
            <a:r>
              <a:rPr lang="de-DE" sz="1000" dirty="0" smtClean="0">
                <a:latin typeface="Georgia" charset="0"/>
              </a:rPr>
              <a:t> type 2 on </a:t>
            </a:r>
            <a:r>
              <a:rPr lang="de-DE" sz="1000" dirty="0" err="1" smtClean="0">
                <a:latin typeface="Georgia" charset="0"/>
              </a:rPr>
              <a:t>the</a:t>
            </a:r>
            <a:r>
              <a:rPr lang="de-DE" sz="1000" dirty="0" smtClean="0">
                <a:latin typeface="Georgia" charset="0"/>
              </a:rPr>
              <a:t> </a:t>
            </a:r>
            <a:r>
              <a:rPr lang="de-DE" sz="1000" dirty="0" err="1" smtClean="0">
                <a:latin typeface="Georgia" charset="0"/>
              </a:rPr>
              <a:t>old</a:t>
            </a:r>
            <a:r>
              <a:rPr lang="de-DE" sz="1000" dirty="0" smtClean="0">
                <a:latin typeface="Georgia" charset="0"/>
              </a:rPr>
              <a:t> </a:t>
            </a:r>
            <a:r>
              <a:rPr lang="de-DE" sz="1000" dirty="0" err="1" smtClean="0">
                <a:latin typeface="Georgia" charset="0"/>
              </a:rPr>
              <a:t>division</a:t>
            </a:r>
            <a:r>
              <a:rPr lang="de-DE" sz="1000" dirty="0" smtClean="0">
                <a:latin typeface="Georgia" charset="0"/>
              </a:rPr>
              <a:t> </a:t>
            </a:r>
            <a:r>
              <a:rPr lang="de-DE" sz="1000" dirty="0" err="1" smtClean="0">
                <a:latin typeface="Georgia" charset="0"/>
              </a:rPr>
              <a:t>is</a:t>
            </a:r>
            <a:r>
              <a:rPr lang="de-DE" sz="1000" dirty="0" smtClean="0">
                <a:latin typeface="Georgia" charset="0"/>
              </a:rPr>
              <a:t> </a:t>
            </a:r>
            <a:r>
              <a:rPr lang="de-DE" sz="1000" dirty="0" err="1" smtClean="0">
                <a:latin typeface="Georgia" charset="0"/>
              </a:rPr>
              <a:t>actually</a:t>
            </a:r>
            <a:r>
              <a:rPr lang="de-DE" sz="1000" dirty="0" smtClean="0">
                <a:latin typeface="Georgia" charset="0"/>
              </a:rPr>
              <a:t> </a:t>
            </a:r>
            <a:r>
              <a:rPr lang="de-DE" sz="1000" dirty="0" err="1" smtClean="0">
                <a:latin typeface="Georgia" charset="0"/>
              </a:rPr>
              <a:t>two</a:t>
            </a:r>
            <a:r>
              <a:rPr lang="de-DE" sz="1000" dirty="0" smtClean="0">
                <a:latin typeface="Georgia" charset="0"/>
              </a:rPr>
              <a:t> different </a:t>
            </a:r>
            <a:r>
              <a:rPr lang="de-DE" sz="1000" dirty="0" err="1" smtClean="0">
                <a:latin typeface="Georgia" charset="0"/>
              </a:rPr>
              <a:t>types</a:t>
            </a:r>
            <a:r>
              <a:rPr lang="de-DE" sz="1000" dirty="0" smtClean="0">
                <a:latin typeface="Georgia" charset="0"/>
              </a:rPr>
              <a:t> </a:t>
            </a:r>
            <a:r>
              <a:rPr lang="de-DE" sz="1000" dirty="0" err="1" smtClean="0">
                <a:latin typeface="Georgia" charset="0"/>
              </a:rPr>
              <a:t>of</a:t>
            </a:r>
            <a:r>
              <a:rPr lang="de-DE" sz="1000" dirty="0" smtClean="0">
                <a:latin typeface="Georgia" charset="0"/>
              </a:rPr>
              <a:t> </a:t>
            </a:r>
            <a:r>
              <a:rPr lang="de-DE" sz="1000" dirty="0" err="1" smtClean="0">
                <a:latin typeface="Georgia" charset="0"/>
              </a:rPr>
              <a:t>the</a:t>
            </a:r>
            <a:r>
              <a:rPr lang="de-DE" sz="1000" dirty="0" smtClean="0">
                <a:latin typeface="Georgia" charset="0"/>
              </a:rPr>
              <a:t> </a:t>
            </a:r>
            <a:r>
              <a:rPr lang="de-DE" sz="1000" dirty="0" err="1" smtClean="0">
                <a:latin typeface="Georgia" charset="0"/>
              </a:rPr>
              <a:t>windows</a:t>
            </a:r>
            <a:r>
              <a:rPr lang="de-DE" sz="1000" dirty="0" smtClean="0">
                <a:latin typeface="Georgia" charset="0"/>
              </a:rPr>
              <a:t> </a:t>
            </a:r>
            <a:endParaRPr lang="en-GB" sz="1000" dirty="0" smtClean="0">
              <a:latin typeface="Georgia" charset="0"/>
            </a:endParaRPr>
          </a:p>
          <a:p>
            <a:pPr marL="228600" indent="-228600" algn="l">
              <a:lnSpc>
                <a:spcPct val="108000"/>
              </a:lnSpc>
              <a:buAutoNum type="arabicParenR"/>
            </a:pPr>
            <a:r>
              <a:rPr lang="de-DE" sz="1000" dirty="0" err="1" smtClean="0">
                <a:latin typeface="Georgia" charset="0"/>
              </a:rPr>
              <a:t>Buttress</a:t>
            </a:r>
            <a:r>
              <a:rPr lang="de-DE" sz="1000" dirty="0" smtClean="0">
                <a:latin typeface="Georgia" charset="0"/>
              </a:rPr>
              <a:t> type 1 on </a:t>
            </a:r>
            <a:r>
              <a:rPr lang="de-DE" sz="1000" dirty="0" err="1" smtClean="0">
                <a:latin typeface="Georgia" charset="0"/>
              </a:rPr>
              <a:t>the</a:t>
            </a:r>
            <a:r>
              <a:rPr lang="de-DE" sz="1000" dirty="0" smtClean="0">
                <a:latin typeface="Georgia" charset="0"/>
              </a:rPr>
              <a:t> </a:t>
            </a:r>
            <a:r>
              <a:rPr lang="de-DE" sz="1000" dirty="0" err="1" smtClean="0">
                <a:latin typeface="Georgia" charset="0"/>
              </a:rPr>
              <a:t>old</a:t>
            </a:r>
            <a:r>
              <a:rPr lang="de-DE" sz="1000" dirty="0" smtClean="0">
                <a:latin typeface="Georgia" charset="0"/>
              </a:rPr>
              <a:t> </a:t>
            </a:r>
            <a:r>
              <a:rPr lang="de-DE" sz="1000" dirty="0" err="1" smtClean="0">
                <a:latin typeface="Georgia" charset="0"/>
              </a:rPr>
              <a:t>division</a:t>
            </a:r>
            <a:r>
              <a:rPr lang="de-DE" sz="1000" dirty="0" smtClean="0">
                <a:latin typeface="Georgia" charset="0"/>
              </a:rPr>
              <a:t> </a:t>
            </a:r>
            <a:r>
              <a:rPr lang="de-DE" sz="1000" dirty="0" err="1" smtClean="0">
                <a:latin typeface="Georgia" charset="0"/>
              </a:rPr>
              <a:t>consist</a:t>
            </a:r>
            <a:r>
              <a:rPr lang="de-DE" sz="1000" dirty="0" smtClean="0">
                <a:latin typeface="Georgia" charset="0"/>
              </a:rPr>
              <a:t> </a:t>
            </a:r>
            <a:r>
              <a:rPr lang="de-DE" sz="1000" dirty="0" err="1" smtClean="0">
                <a:latin typeface="Georgia" charset="0"/>
              </a:rPr>
              <a:t>of</a:t>
            </a:r>
            <a:r>
              <a:rPr lang="de-DE" sz="1000" dirty="0" smtClean="0">
                <a:latin typeface="Georgia" charset="0"/>
              </a:rPr>
              <a:t> </a:t>
            </a:r>
            <a:r>
              <a:rPr lang="de-DE" sz="1000" dirty="0" err="1" smtClean="0">
                <a:latin typeface="Georgia" charset="0"/>
              </a:rPr>
              <a:t>tw</a:t>
            </a:r>
            <a:r>
              <a:rPr lang="de-DE" sz="1000" dirty="0" err="1" smtClean="0">
                <a:latin typeface="Georgia" charset="0"/>
              </a:rPr>
              <a:t>o</a:t>
            </a:r>
            <a:r>
              <a:rPr lang="de-DE" sz="1000" dirty="0" smtClean="0">
                <a:latin typeface="Georgia" charset="0"/>
              </a:rPr>
              <a:t> </a:t>
            </a:r>
            <a:r>
              <a:rPr lang="de-DE" sz="1000" dirty="0" err="1" smtClean="0">
                <a:latin typeface="Georgia" charset="0"/>
              </a:rPr>
              <a:t>parts</a:t>
            </a:r>
            <a:r>
              <a:rPr lang="de-DE" sz="1000" dirty="0" smtClean="0">
                <a:latin typeface="Georgia" charset="0"/>
              </a:rPr>
              <a:t>, </a:t>
            </a:r>
            <a:r>
              <a:rPr lang="de-DE" sz="1000" dirty="0" err="1" smtClean="0">
                <a:latin typeface="Georgia" charset="0"/>
              </a:rPr>
              <a:t>which</a:t>
            </a:r>
            <a:r>
              <a:rPr lang="de-DE" sz="1000" dirty="0" smtClean="0">
                <a:latin typeface="Georgia" charset="0"/>
              </a:rPr>
              <a:t> </a:t>
            </a:r>
            <a:r>
              <a:rPr lang="de-DE" sz="1000" dirty="0" err="1" smtClean="0">
                <a:latin typeface="Georgia" charset="0"/>
              </a:rPr>
              <a:t>had</a:t>
            </a:r>
            <a:r>
              <a:rPr lang="de-DE" sz="1000" dirty="0" smtClean="0">
                <a:latin typeface="Georgia" charset="0"/>
              </a:rPr>
              <a:t> </a:t>
            </a:r>
            <a:r>
              <a:rPr lang="de-DE" sz="1000" dirty="0" err="1" smtClean="0">
                <a:latin typeface="Georgia" charset="0"/>
              </a:rPr>
              <a:t>to</a:t>
            </a:r>
            <a:r>
              <a:rPr lang="de-DE" sz="1000" dirty="0" smtClean="0">
                <a:latin typeface="Georgia" charset="0"/>
              </a:rPr>
              <a:t> </a:t>
            </a:r>
            <a:r>
              <a:rPr lang="de-DE" sz="1000" dirty="0" err="1" smtClean="0">
                <a:latin typeface="Georgia" charset="0"/>
              </a:rPr>
              <a:t>be</a:t>
            </a:r>
            <a:r>
              <a:rPr lang="de-DE" sz="1000" dirty="0" smtClean="0">
                <a:latin typeface="Georgia" charset="0"/>
              </a:rPr>
              <a:t> </a:t>
            </a:r>
            <a:r>
              <a:rPr lang="de-DE" sz="1000" dirty="0" err="1" smtClean="0">
                <a:latin typeface="Georgia" charset="0"/>
              </a:rPr>
              <a:t>distinguished</a:t>
            </a:r>
            <a:r>
              <a:rPr lang="de-DE" sz="1000" dirty="0" smtClean="0">
                <a:latin typeface="Georgia" charset="0"/>
              </a:rPr>
              <a:t> </a:t>
            </a:r>
            <a:r>
              <a:rPr lang="de-DE" sz="1000" dirty="0" err="1" smtClean="0">
                <a:latin typeface="Georgia" charset="0"/>
              </a:rPr>
              <a:t>during</a:t>
            </a:r>
            <a:r>
              <a:rPr lang="de-DE" sz="1000" dirty="0" smtClean="0">
                <a:latin typeface="Georgia" charset="0"/>
              </a:rPr>
              <a:t> 3d </a:t>
            </a:r>
            <a:r>
              <a:rPr lang="de-DE" sz="1000" dirty="0" err="1" smtClean="0">
                <a:latin typeface="Georgia" charset="0"/>
              </a:rPr>
              <a:t>reconstruction</a:t>
            </a:r>
            <a:r>
              <a:rPr lang="de-DE" sz="1000" dirty="0" smtClean="0">
                <a:latin typeface="Georgia" charset="0"/>
              </a:rPr>
              <a:t> </a:t>
            </a:r>
            <a:r>
              <a:rPr lang="de-DE" sz="1000" dirty="0" err="1" smtClean="0">
                <a:latin typeface="Georgia" charset="0"/>
              </a:rPr>
              <a:t>process</a:t>
            </a:r>
            <a:endParaRPr lang="de-DE" sz="1000" dirty="0" smtClean="0">
              <a:latin typeface="Georgia" charset="0"/>
            </a:endParaRPr>
          </a:p>
          <a:p>
            <a:pPr marL="228600" indent="-228600" algn="l">
              <a:lnSpc>
                <a:spcPct val="108000"/>
              </a:lnSpc>
              <a:buAutoNum type="arabicParenR"/>
            </a:pPr>
            <a:r>
              <a:rPr lang="de-DE" sz="1000" dirty="0" smtClean="0">
                <a:latin typeface="Georgia" charset="0"/>
              </a:rPr>
              <a:t>Portal </a:t>
            </a:r>
            <a:r>
              <a:rPr lang="de-DE" sz="1000" dirty="0" err="1" smtClean="0">
                <a:latin typeface="Georgia" charset="0"/>
              </a:rPr>
              <a:t>distinguished</a:t>
            </a:r>
            <a:r>
              <a:rPr lang="de-DE" sz="1000" dirty="0" smtClean="0">
                <a:latin typeface="Georgia" charset="0"/>
              </a:rPr>
              <a:t> on </a:t>
            </a:r>
            <a:r>
              <a:rPr lang="de-DE" sz="1000" dirty="0" err="1" smtClean="0">
                <a:latin typeface="Georgia" charset="0"/>
              </a:rPr>
              <a:t>the</a:t>
            </a:r>
            <a:r>
              <a:rPr lang="de-DE" sz="1000" dirty="0" smtClean="0">
                <a:latin typeface="Georgia" charset="0"/>
              </a:rPr>
              <a:t> </a:t>
            </a:r>
            <a:r>
              <a:rPr lang="de-DE" sz="1000" dirty="0" err="1" smtClean="0">
                <a:latin typeface="Georgia" charset="0"/>
              </a:rPr>
              <a:t>old</a:t>
            </a:r>
            <a:r>
              <a:rPr lang="de-DE" sz="1000" dirty="0" smtClean="0">
                <a:latin typeface="Georgia" charset="0"/>
              </a:rPr>
              <a:t> </a:t>
            </a:r>
            <a:r>
              <a:rPr lang="de-DE" sz="1000" dirty="0" err="1" smtClean="0">
                <a:latin typeface="Georgia" charset="0"/>
              </a:rPr>
              <a:t>division</a:t>
            </a:r>
            <a:r>
              <a:rPr lang="de-DE" sz="1000" dirty="0" smtClean="0">
                <a:latin typeface="Georgia" charset="0"/>
              </a:rPr>
              <a:t> </a:t>
            </a:r>
            <a:r>
              <a:rPr lang="de-DE" sz="1000" dirty="0" err="1" smtClean="0">
                <a:latin typeface="Georgia" charset="0"/>
              </a:rPr>
              <a:t>should</a:t>
            </a:r>
            <a:r>
              <a:rPr lang="de-DE" sz="1000" dirty="0" smtClean="0">
                <a:latin typeface="Georgia" charset="0"/>
              </a:rPr>
              <a:t> not </a:t>
            </a:r>
            <a:r>
              <a:rPr lang="de-DE" sz="1000" dirty="0" err="1" smtClean="0">
                <a:latin typeface="Georgia" charset="0"/>
              </a:rPr>
              <a:t>be</a:t>
            </a:r>
            <a:r>
              <a:rPr lang="de-DE" sz="1000" dirty="0" smtClean="0">
                <a:latin typeface="Georgia" charset="0"/>
              </a:rPr>
              <a:t> </a:t>
            </a:r>
            <a:r>
              <a:rPr lang="de-DE" sz="1000" dirty="0" err="1" smtClean="0">
                <a:latin typeface="Georgia" charset="0"/>
              </a:rPr>
              <a:t>reconstructed</a:t>
            </a:r>
            <a:r>
              <a:rPr lang="de-DE" sz="1000" dirty="0" smtClean="0">
                <a:latin typeface="Georgia" charset="0"/>
              </a:rPr>
              <a:t>, </a:t>
            </a:r>
            <a:r>
              <a:rPr lang="de-DE" sz="1000" dirty="0" err="1" smtClean="0">
                <a:latin typeface="Georgia" charset="0"/>
              </a:rPr>
              <a:t>as</a:t>
            </a:r>
            <a:r>
              <a:rPr lang="de-DE" sz="1000" dirty="0" smtClean="0">
                <a:latin typeface="Georgia" charset="0"/>
              </a:rPr>
              <a:t> </a:t>
            </a:r>
            <a:r>
              <a:rPr lang="de-DE" sz="1000" dirty="0" err="1" smtClean="0">
                <a:latin typeface="Georgia" charset="0"/>
              </a:rPr>
              <a:t>it</a:t>
            </a:r>
            <a:r>
              <a:rPr lang="de-DE" sz="1000" dirty="0" smtClean="0">
                <a:latin typeface="Georgia" charset="0"/>
              </a:rPr>
              <a:t> </a:t>
            </a:r>
            <a:r>
              <a:rPr lang="de-DE" sz="1000" dirty="0" err="1" smtClean="0">
                <a:latin typeface="Georgia" charset="0"/>
              </a:rPr>
              <a:t>is</a:t>
            </a:r>
            <a:r>
              <a:rPr lang="de-DE" sz="1000" dirty="0" smtClean="0">
                <a:latin typeface="Georgia" charset="0"/>
              </a:rPr>
              <a:t> </a:t>
            </a:r>
            <a:r>
              <a:rPr lang="de-DE" sz="1000" dirty="0" err="1" smtClean="0">
                <a:latin typeface="Georgia" charset="0"/>
              </a:rPr>
              <a:t>from</a:t>
            </a:r>
            <a:r>
              <a:rPr lang="de-DE" sz="1000" dirty="0" smtClean="0">
                <a:latin typeface="Georgia" charset="0"/>
              </a:rPr>
              <a:t> </a:t>
            </a:r>
            <a:r>
              <a:rPr lang="de-DE" sz="1000" dirty="0" err="1" smtClean="0">
                <a:latin typeface="Georgia" charset="0"/>
              </a:rPr>
              <a:t>the</a:t>
            </a:r>
            <a:r>
              <a:rPr lang="de-DE" sz="1000" dirty="0" smtClean="0">
                <a:latin typeface="Georgia" charset="0"/>
              </a:rPr>
              <a:t> </a:t>
            </a:r>
            <a:r>
              <a:rPr lang="de-DE" sz="1000" dirty="0" err="1" smtClean="0">
                <a:latin typeface="Georgia" charset="0"/>
              </a:rPr>
              <a:t>later</a:t>
            </a:r>
            <a:r>
              <a:rPr lang="de-DE" sz="1000" dirty="0" smtClean="0">
                <a:latin typeface="Georgia" charset="0"/>
              </a:rPr>
              <a:t> </a:t>
            </a:r>
            <a:r>
              <a:rPr lang="de-DE" sz="1000" dirty="0" err="1" smtClean="0">
                <a:latin typeface="Georgia" charset="0"/>
              </a:rPr>
              <a:t>rebuilding</a:t>
            </a:r>
            <a:r>
              <a:rPr lang="de-DE" sz="1000" dirty="0" smtClean="0">
                <a:latin typeface="Georgia" charset="0"/>
              </a:rPr>
              <a:t> </a:t>
            </a:r>
            <a:r>
              <a:rPr lang="de-DE" sz="1000" dirty="0" err="1" smtClean="0">
                <a:latin typeface="Georgia" charset="0"/>
              </a:rPr>
              <a:t>of</a:t>
            </a:r>
            <a:r>
              <a:rPr lang="de-DE" sz="1000" dirty="0" smtClean="0">
                <a:latin typeface="Georgia" charset="0"/>
              </a:rPr>
              <a:t> </a:t>
            </a:r>
            <a:r>
              <a:rPr lang="de-DE" sz="1000" dirty="0" err="1" smtClean="0">
                <a:latin typeface="Georgia" charset="0"/>
              </a:rPr>
              <a:t>the</a:t>
            </a:r>
            <a:r>
              <a:rPr lang="de-DE" sz="1000" dirty="0" smtClean="0">
                <a:latin typeface="Georgia" charset="0"/>
              </a:rPr>
              <a:t> </a:t>
            </a:r>
            <a:r>
              <a:rPr lang="de-DE" sz="1000" dirty="0" err="1" smtClean="0">
                <a:latin typeface="Georgia" charset="0"/>
              </a:rPr>
              <a:t>synagogue</a:t>
            </a:r>
            <a:endParaRPr lang="de-DE" sz="1000" dirty="0" smtClean="0">
              <a:latin typeface="Georgia" charset="0"/>
            </a:endParaRPr>
          </a:p>
          <a:p>
            <a:pPr marL="228600" indent="-228600" algn="l">
              <a:lnSpc>
                <a:spcPct val="108000"/>
              </a:lnSpc>
              <a:buAutoNum type="arabicParenR"/>
            </a:pPr>
            <a:r>
              <a:rPr lang="de-DE" sz="1000" dirty="0" err="1" smtClean="0">
                <a:latin typeface="Georgia" charset="0"/>
              </a:rPr>
              <a:t>Names</a:t>
            </a:r>
            <a:r>
              <a:rPr lang="de-DE" sz="1000" dirty="0" smtClean="0">
                <a:latin typeface="Georgia" charset="0"/>
              </a:rPr>
              <a:t> </a:t>
            </a:r>
            <a:r>
              <a:rPr lang="de-DE" sz="1000" dirty="0" err="1" smtClean="0">
                <a:latin typeface="Georgia" charset="0"/>
              </a:rPr>
              <a:t>of</a:t>
            </a:r>
            <a:r>
              <a:rPr lang="de-DE" sz="1000" dirty="0" smtClean="0">
                <a:latin typeface="Georgia" charset="0"/>
              </a:rPr>
              <a:t> </a:t>
            </a:r>
            <a:r>
              <a:rPr lang="de-DE" sz="1000" dirty="0" err="1" smtClean="0">
                <a:latin typeface="Georgia" charset="0"/>
              </a:rPr>
              <a:t>objects</a:t>
            </a:r>
            <a:r>
              <a:rPr lang="de-DE" sz="1000" dirty="0" smtClean="0">
                <a:latin typeface="Georgia" charset="0"/>
              </a:rPr>
              <a:t> </a:t>
            </a:r>
            <a:r>
              <a:rPr lang="de-DE" sz="1000" dirty="0" err="1" smtClean="0">
                <a:latin typeface="Georgia" charset="0"/>
              </a:rPr>
              <a:t>and</a:t>
            </a:r>
            <a:r>
              <a:rPr lang="de-DE" sz="1000" dirty="0" smtClean="0">
                <a:latin typeface="Georgia" charset="0"/>
              </a:rPr>
              <a:t> </a:t>
            </a:r>
            <a:r>
              <a:rPr lang="de-DE" sz="1000" dirty="0" err="1" smtClean="0">
                <a:latin typeface="Georgia" charset="0"/>
              </a:rPr>
              <a:t>their</a:t>
            </a:r>
            <a:r>
              <a:rPr lang="de-DE" sz="1000" dirty="0" smtClean="0">
                <a:latin typeface="Georgia" charset="0"/>
              </a:rPr>
              <a:t> </a:t>
            </a:r>
            <a:r>
              <a:rPr lang="de-DE" sz="1000" dirty="0" err="1" smtClean="0">
                <a:latin typeface="Georgia" charset="0"/>
              </a:rPr>
              <a:t>numbers</a:t>
            </a:r>
            <a:r>
              <a:rPr lang="de-DE" sz="1000" dirty="0" smtClean="0">
                <a:latin typeface="Georgia" charset="0"/>
              </a:rPr>
              <a:t> </a:t>
            </a:r>
            <a:r>
              <a:rPr lang="de-DE" sz="1000" dirty="0" err="1" smtClean="0">
                <a:latin typeface="Georgia" charset="0"/>
              </a:rPr>
              <a:t>were</a:t>
            </a:r>
            <a:r>
              <a:rPr lang="de-DE" sz="1000" dirty="0" smtClean="0">
                <a:latin typeface="Georgia" charset="0"/>
              </a:rPr>
              <a:t> </a:t>
            </a:r>
            <a:r>
              <a:rPr lang="de-DE" sz="1000" dirty="0" err="1" smtClean="0">
                <a:latin typeface="Georgia" charset="0"/>
              </a:rPr>
              <a:t>changed</a:t>
            </a:r>
            <a:endParaRPr lang="de-DE" sz="1000" dirty="0" smtClean="0">
              <a:latin typeface="Georgia" charset="0"/>
            </a:endParaRPr>
          </a:p>
        </p:txBody>
      </p:sp>
      <p:sp>
        <p:nvSpPr>
          <p:cNvPr id="10" name="Rectangle 4"/>
          <p:cNvSpPr>
            <a:spLocks noGrp="1" noChangeArrowheads="1"/>
          </p:cNvSpPr>
          <p:nvPr>
            <p:ph type="title"/>
          </p:nvPr>
        </p:nvSpPr>
        <p:spPr>
          <a:xfrm>
            <a:off x="381000" y="764704"/>
            <a:ext cx="8763000" cy="527720"/>
          </a:xfrm>
          <a:noFill/>
          <a:ln/>
          <a:extLst>
            <a:ext uri="{91240B29-F687-4f45-9708-019B960494DF}">
              <a14:hiddenLine xmlns:a14="http://schemas.microsoft.com/office/drawing/2010/main" xmlns="" w="9525">
                <a:solidFill>
                  <a:schemeClr val="tx1"/>
                </a:solidFill>
                <a:miter lim="800000"/>
                <a:headEnd/>
                <a:tailEnd/>
              </a14:hiddenLine>
            </a:ext>
          </a:extLst>
        </p:spPr>
        <p:txBody>
          <a:bodyPr anchor="ctr"/>
          <a:lstStyle/>
          <a:p>
            <a:r>
              <a:rPr lang="de-DE" sz="3200" dirty="0" err="1" smtClean="0"/>
              <a:t>Changes</a:t>
            </a:r>
            <a:r>
              <a:rPr lang="de-DE" sz="3200" dirty="0" smtClean="0"/>
              <a:t> in </a:t>
            </a:r>
            <a:r>
              <a:rPr lang="de-DE" sz="3200" dirty="0" err="1" smtClean="0"/>
              <a:t>semantical</a:t>
            </a:r>
            <a:r>
              <a:rPr lang="de-DE" sz="3200" dirty="0" smtClean="0"/>
              <a:t> </a:t>
            </a:r>
            <a:r>
              <a:rPr lang="de-DE" sz="3200" dirty="0" err="1" smtClean="0"/>
              <a:t>division</a:t>
            </a:r>
            <a:r>
              <a:rPr lang="de-DE" dirty="0" smtClean="0"/>
              <a:t/>
            </a:r>
            <a:br>
              <a:rPr lang="de-DE" dirty="0" smtClean="0"/>
            </a:br>
            <a:r>
              <a:rPr lang="de-DE" sz="2000" dirty="0" smtClean="0">
                <a:solidFill>
                  <a:srgbClr val="96BE0D"/>
                </a:solidFill>
              </a:rPr>
              <a:t>Old </a:t>
            </a:r>
            <a:r>
              <a:rPr lang="de-DE" sz="2000" dirty="0" err="1" smtClean="0">
                <a:solidFill>
                  <a:srgbClr val="96BE0D"/>
                </a:solidFill>
              </a:rPr>
              <a:t>division</a:t>
            </a:r>
            <a:r>
              <a:rPr lang="de-DE" sz="2000" dirty="0" smtClean="0">
                <a:solidFill>
                  <a:srgbClr val="96BE0D"/>
                </a:solidFill>
              </a:rPr>
              <a:t> </a:t>
            </a:r>
            <a:r>
              <a:rPr lang="de-DE" sz="2000" dirty="0" err="1" smtClean="0">
                <a:solidFill>
                  <a:srgbClr val="96BE0D"/>
                </a:solidFill>
              </a:rPr>
              <a:t>vs</a:t>
            </a:r>
            <a:r>
              <a:rPr lang="de-DE" sz="2000" dirty="0" smtClean="0">
                <a:solidFill>
                  <a:srgbClr val="96BE0D"/>
                </a:solidFill>
              </a:rPr>
              <a:t> </a:t>
            </a:r>
            <a:r>
              <a:rPr lang="de-DE" sz="2000" dirty="0" err="1" smtClean="0">
                <a:solidFill>
                  <a:srgbClr val="96BE0D"/>
                </a:solidFill>
              </a:rPr>
              <a:t>new</a:t>
            </a:r>
            <a:r>
              <a:rPr lang="de-DE" sz="2000" dirty="0" smtClean="0">
                <a:solidFill>
                  <a:srgbClr val="96BE0D"/>
                </a:solidFill>
              </a:rPr>
              <a:t> </a:t>
            </a:r>
            <a:r>
              <a:rPr lang="de-DE" sz="2000" dirty="0" err="1" smtClean="0">
                <a:solidFill>
                  <a:srgbClr val="96BE0D"/>
                </a:solidFill>
              </a:rPr>
              <a:t>division</a:t>
            </a:r>
            <a:endParaRPr lang="de-DE" sz="2000" dirty="0">
              <a:solidFill>
                <a:srgbClr val="598EC2"/>
              </a:solidFill>
            </a:endParaRPr>
          </a:p>
        </p:txBody>
      </p:sp>
      <p:sp>
        <p:nvSpPr>
          <p:cNvPr id="17" name="Text Box 11"/>
          <p:cNvSpPr txBox="1">
            <a:spLocks noChangeArrowheads="1"/>
          </p:cNvSpPr>
          <p:nvPr/>
        </p:nvSpPr>
        <p:spPr bwMode="auto">
          <a:xfrm>
            <a:off x="4716016" y="4421017"/>
            <a:ext cx="4176464" cy="56829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nSpc>
                <a:spcPct val="108000"/>
              </a:lnSpc>
            </a:pPr>
            <a:r>
              <a:rPr lang="de-DE" sz="800" dirty="0" smtClean="0">
                <a:latin typeface="+mj-lt"/>
              </a:rPr>
              <a:t>NEW DIVISION</a:t>
            </a:r>
          </a:p>
          <a:p>
            <a:pPr>
              <a:lnSpc>
                <a:spcPct val="108000"/>
              </a:lnSpc>
            </a:pPr>
            <a:r>
              <a:rPr lang="de-DE" sz="800" dirty="0" smtClean="0">
                <a:latin typeface="+mj-lt"/>
              </a:rPr>
              <a:t>Western </a:t>
            </a:r>
            <a:r>
              <a:rPr lang="de-DE" sz="800" dirty="0" err="1" smtClean="0">
                <a:latin typeface="+mj-lt"/>
              </a:rPr>
              <a:t>elevation</a:t>
            </a:r>
            <a:r>
              <a:rPr lang="de-DE" sz="800" dirty="0" smtClean="0">
                <a:latin typeface="+mj-lt"/>
              </a:rPr>
              <a:t>, </a:t>
            </a:r>
            <a:r>
              <a:rPr lang="de-DE" sz="800" dirty="0" err="1" smtClean="0">
                <a:latin typeface="+mj-lt"/>
              </a:rPr>
              <a:t>source</a:t>
            </a:r>
            <a:r>
              <a:rPr lang="de-DE" sz="800" dirty="0" smtClean="0">
                <a:latin typeface="+mj-lt"/>
              </a:rPr>
              <a:t>: </a:t>
            </a:r>
            <a:r>
              <a:rPr lang="de-DE" sz="800" dirty="0" smtClean="0">
                <a:latin typeface="+mj-lt"/>
              </a:rPr>
              <a:t>Stadtarchiv Hannover </a:t>
            </a:r>
            <a:r>
              <a:rPr lang="de-DE" sz="800" dirty="0" smtClean="0">
                <a:latin typeface="+mj-lt"/>
              </a:rPr>
              <a:t>(</a:t>
            </a:r>
            <a:r>
              <a:rPr lang="de-DE" sz="800" dirty="0" err="1" smtClean="0">
                <a:latin typeface="+mj-lt"/>
              </a:rPr>
              <a:t>StadtAH</a:t>
            </a:r>
            <a:r>
              <a:rPr lang="de-DE" sz="800" dirty="0" smtClean="0">
                <a:latin typeface="+mj-lt"/>
              </a:rPr>
              <a:t> 3 NL 547 </a:t>
            </a:r>
            <a:r>
              <a:rPr lang="de-DE" sz="800" dirty="0" err="1" smtClean="0">
                <a:latin typeface="+mj-lt"/>
              </a:rPr>
              <a:t>Oppler</a:t>
            </a:r>
            <a:r>
              <a:rPr lang="de-DE" sz="800" dirty="0" smtClean="0">
                <a:latin typeface="+mj-lt"/>
              </a:rPr>
              <a:t> Synagoge Breslau 60 12</a:t>
            </a:r>
            <a:r>
              <a:rPr lang="de-DE" sz="800" dirty="0" smtClean="0">
                <a:latin typeface="+mj-lt"/>
              </a:rPr>
              <a:t>)</a:t>
            </a:r>
            <a:endParaRPr lang="de-DE" sz="800" dirty="0">
              <a:latin typeface="+mj-lt"/>
            </a:endParaRPr>
          </a:p>
          <a:p>
            <a:pPr>
              <a:lnSpc>
                <a:spcPct val="108000"/>
              </a:lnSpc>
            </a:pPr>
            <a:r>
              <a:rPr lang="de-DE" sz="800" dirty="0" smtClean="0">
                <a:latin typeface="+mj-lt"/>
              </a:rPr>
              <a:t> </a:t>
            </a:r>
            <a:endParaRPr lang="de-DE" sz="800" dirty="0">
              <a:latin typeface="+mj-lt"/>
            </a:endParaRPr>
          </a:p>
        </p:txBody>
      </p:sp>
      <p:sp>
        <p:nvSpPr>
          <p:cNvPr id="18" name="Text Box 11"/>
          <p:cNvSpPr txBox="1">
            <a:spLocks noChangeArrowheads="1"/>
          </p:cNvSpPr>
          <p:nvPr/>
        </p:nvSpPr>
        <p:spPr bwMode="auto">
          <a:xfrm>
            <a:off x="395536" y="4421017"/>
            <a:ext cx="4320480" cy="56829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0">
            <a:spAutoFit/>
          </a:bodyPr>
          <a:lstStyle/>
          <a:p>
            <a:pPr>
              <a:lnSpc>
                <a:spcPct val="108000"/>
              </a:lnSpc>
            </a:pPr>
            <a:r>
              <a:rPr lang="de-DE" sz="800" dirty="0" smtClean="0">
                <a:latin typeface="+mj-lt"/>
              </a:rPr>
              <a:t>OLD DIVISION</a:t>
            </a:r>
          </a:p>
          <a:p>
            <a:pPr>
              <a:lnSpc>
                <a:spcPct val="108000"/>
              </a:lnSpc>
            </a:pPr>
            <a:r>
              <a:rPr lang="de-DE" sz="800" dirty="0" smtClean="0">
                <a:latin typeface="+mj-lt"/>
              </a:rPr>
              <a:t>Western </a:t>
            </a:r>
            <a:r>
              <a:rPr lang="de-DE" sz="800" dirty="0" err="1" smtClean="0">
                <a:latin typeface="+mj-lt"/>
              </a:rPr>
              <a:t>elevation</a:t>
            </a:r>
            <a:r>
              <a:rPr lang="de-DE" sz="800" dirty="0" smtClean="0">
                <a:latin typeface="+mj-lt"/>
              </a:rPr>
              <a:t>, </a:t>
            </a:r>
            <a:r>
              <a:rPr lang="de-DE" sz="800" dirty="0" err="1" smtClean="0">
                <a:latin typeface="+mj-lt"/>
              </a:rPr>
              <a:t>s</a:t>
            </a:r>
            <a:r>
              <a:rPr lang="de-DE" sz="800" dirty="0" err="1" smtClean="0">
                <a:latin typeface="+mj-lt"/>
              </a:rPr>
              <a:t>ource</a:t>
            </a:r>
            <a:r>
              <a:rPr lang="de-DE" sz="800" dirty="0" smtClean="0">
                <a:latin typeface="+mj-lt"/>
              </a:rPr>
              <a:t>: </a:t>
            </a:r>
            <a:r>
              <a:rPr lang="pl-PL" sz="800" dirty="0" smtClean="0">
                <a:latin typeface="+mj-lt"/>
              </a:rPr>
              <a:t>Muzeum Architektury we Wrocławiu, Archiwum Budowlane Miasta </a:t>
            </a:r>
            <a:r>
              <a:rPr lang="pl-PL" sz="800" dirty="0" smtClean="0">
                <a:latin typeface="+mj-lt"/>
              </a:rPr>
              <a:t>Wrocławia</a:t>
            </a:r>
            <a:r>
              <a:rPr lang="de-DE" sz="800" dirty="0" smtClean="0">
                <a:latin typeface="+mj-lt"/>
              </a:rPr>
              <a:t> </a:t>
            </a:r>
            <a:r>
              <a:rPr lang="de-DE" sz="800" dirty="0" smtClean="0">
                <a:latin typeface="+mj-lt"/>
              </a:rPr>
              <a:t>(TP 246 </a:t>
            </a:r>
            <a:r>
              <a:rPr lang="de-DE" sz="800" dirty="0" err="1" smtClean="0">
                <a:latin typeface="+mj-lt"/>
              </a:rPr>
              <a:t>syg</a:t>
            </a:r>
            <a:r>
              <a:rPr lang="de-DE" sz="800" dirty="0" smtClean="0">
                <a:latin typeface="+mj-lt"/>
              </a:rPr>
              <a:t> 6122)</a:t>
            </a:r>
          </a:p>
          <a:p>
            <a:pPr>
              <a:lnSpc>
                <a:spcPct val="108000"/>
              </a:lnSpc>
            </a:pPr>
            <a:r>
              <a:rPr lang="de-DE" sz="800" dirty="0" smtClean="0">
                <a:latin typeface="+mj-lt"/>
              </a:rPr>
              <a:t> </a:t>
            </a:r>
            <a:endParaRPr lang="de-DE" sz="800" dirty="0">
              <a:latin typeface="+mj-lt"/>
            </a:endParaRPr>
          </a:p>
        </p:txBody>
      </p:sp>
      <p:pic>
        <p:nvPicPr>
          <p:cNvPr id="13" name="Grafik 12" descr="division of synagogue - elevation.jpg"/>
          <p:cNvPicPr>
            <a:picLocks noChangeAspect="1"/>
          </p:cNvPicPr>
          <p:nvPr/>
        </p:nvPicPr>
        <p:blipFill>
          <a:blip r:embed="rId4"/>
          <a:srcRect l="1641" t="37799" b="16001"/>
          <a:stretch>
            <a:fillRect/>
          </a:stretch>
        </p:blipFill>
        <p:spPr>
          <a:xfrm>
            <a:off x="395536" y="1484784"/>
            <a:ext cx="4314989" cy="295232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2004:Templates:Presentations:Designs:Blends</Template>
  <TotalTime>0</TotalTime>
  <Words>907</Words>
  <Application>Microsoft Office PowerPoint</Application>
  <PresentationFormat>Bildschirmpräsentation (4:3)</PresentationFormat>
  <Paragraphs>131</Paragraphs>
  <Slides>11</Slides>
  <Notes>11</Notes>
  <HiddenSlides>0</HiddenSlides>
  <MMClips>0</MMClips>
  <ScaleCrop>false</ScaleCrop>
  <HeadingPairs>
    <vt:vector size="4" baseType="variant">
      <vt:variant>
        <vt:lpstr>Design</vt:lpstr>
      </vt:variant>
      <vt:variant>
        <vt:i4>1</vt:i4>
      </vt:variant>
      <vt:variant>
        <vt:lpstr>Folientitel</vt:lpstr>
      </vt:variant>
      <vt:variant>
        <vt:i4>11</vt:i4>
      </vt:variant>
    </vt:vector>
  </HeadingPairs>
  <TitlesOfParts>
    <vt:vector size="12" baseType="lpstr">
      <vt:lpstr>Blank Presentation</vt:lpstr>
      <vt:lpstr>Changes in semantical division  of Synagoge am Anger </vt:lpstr>
      <vt:lpstr>Folie 2</vt:lpstr>
      <vt:lpstr>Changes in interior objects Cross section to the west</vt:lpstr>
      <vt:lpstr>Changes in interior objects Longitudinal section to the north</vt:lpstr>
      <vt:lpstr>Changes in interior objects Longitudinal section to the north</vt:lpstr>
      <vt:lpstr>External objects Western and eastern elevation</vt:lpstr>
      <vt:lpstr>CPMP semantical division List of objects - comparison</vt:lpstr>
      <vt:lpstr>Folie 8</vt:lpstr>
      <vt:lpstr>Changes in semantical division Old division vs new division</vt:lpstr>
      <vt:lpstr>Changes in semantical division  New division – additional drawings</vt:lpstr>
      <vt:lpstr>Changes in semantical hierarchy Hierarchy</vt:lpstr>
    </vt:vector>
  </TitlesOfParts>
  <Company>Tat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Tag der offenen Türen</dc:title>
  <dc:creator>Tat</dc:creator>
  <cp:lastModifiedBy>mitarbeiter</cp:lastModifiedBy>
  <cp:revision>270</cp:revision>
  <dcterms:created xsi:type="dcterms:W3CDTF">2008-06-05T11:08:20Z</dcterms:created>
  <dcterms:modified xsi:type="dcterms:W3CDTF">2018-08-23T10:35:48Z</dcterms:modified>
</cp:coreProperties>
</file>